
<file path=[Content_Types].xml><?xml version="1.0" encoding="utf-8"?>
<Types xmlns="http://schemas.openxmlformats.org/package/2006/content-types">
  <Default Extension="jpeg" ContentType="image/jpeg"/>
  <Default Extension="jpg" ContentType="application/octet-stream"/>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BA41"/>
    <a:srgbClr val="247BA0"/>
    <a:srgbClr val="404040"/>
    <a:srgbClr val="7F7F7F"/>
    <a:srgbClr val="D9D9D9"/>
    <a:srgbClr val="E820DE"/>
    <a:srgbClr val="84C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59" d="100"/>
          <a:sy n="59" d="100"/>
        </p:scale>
        <p:origin x="242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a16="http://schemas.microsoft.com/office/drawing/2014/main"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a16="http://schemas.microsoft.com/office/drawing/2014/main"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a16="http://schemas.microsoft.com/office/drawing/2014/main"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a16="http://schemas.microsoft.com/office/drawing/2014/main"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a16="http://schemas.microsoft.com/office/drawing/2014/main"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a16="http://schemas.microsoft.com/office/drawing/2014/main"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a16="http://schemas.microsoft.com/office/drawing/2014/main"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a16="http://schemas.microsoft.com/office/drawing/2014/main"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a16="http://schemas.microsoft.com/office/drawing/2014/main"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a16="http://schemas.microsoft.com/office/drawing/2014/main"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a16="http://schemas.microsoft.com/office/drawing/2014/main"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a16="http://schemas.microsoft.com/office/drawing/2014/main"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a16="http://schemas.microsoft.com/office/drawing/2014/main"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a16="http://schemas.microsoft.com/office/drawing/2014/main"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a16="http://schemas.microsoft.com/office/drawing/2014/main"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a16="http://schemas.microsoft.com/office/drawing/2014/main"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a16="http://schemas.microsoft.com/office/drawing/2014/main"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a16="http://schemas.microsoft.com/office/drawing/2014/main"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a16="http://schemas.microsoft.com/office/drawing/2014/main"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a16="http://schemas.microsoft.com/office/drawing/2014/main" id="{FB7A2F8A-B8C8-4149-9D15-C1F26B5099F5}"/>
              </a:ext>
            </a:extLst>
          </p:cNvPr>
          <p:cNvSpPr>
            <a:spLocks noGrp="1"/>
          </p:cNvSpPr>
          <p:nvPr>
            <p:ph type="body" sz="quarter" idx="11" hasCustomPrompt="1"/>
          </p:nvPr>
        </p:nvSpPr>
        <p:spPr>
          <a:xfrm>
            <a:off x="5336701" y="191166"/>
            <a:ext cx="246888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a16="http://schemas.microsoft.com/office/drawing/2014/main"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a16="http://schemas.microsoft.com/office/drawing/2014/main"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a16="http://schemas.microsoft.com/office/drawing/2014/main"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a16="http://schemas.microsoft.com/office/drawing/2014/main"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a16="http://schemas.microsoft.com/office/drawing/2014/main"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a16="http://schemas.microsoft.com/office/drawing/2014/main"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a16="http://schemas.microsoft.com/office/drawing/2014/main"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a16="http://schemas.microsoft.com/office/drawing/2014/main"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a16="http://schemas.microsoft.com/office/drawing/2014/main"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a16="http://schemas.microsoft.com/office/drawing/2014/main"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a16="http://schemas.microsoft.com/office/drawing/2014/main"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a16="http://schemas.microsoft.com/office/drawing/2014/main"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a16="http://schemas.microsoft.com/office/drawing/2014/main"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a16="http://schemas.microsoft.com/office/drawing/2014/main"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a16="http://schemas.microsoft.com/office/drawing/2014/main"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a16="http://schemas.microsoft.com/office/drawing/2014/main"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39E2D0C-A330-4DE9-98B5-A46E04C7D857}"/>
              </a:ext>
            </a:extLst>
          </p:cNvPr>
          <p:cNvSpPr/>
          <p:nvPr userDrawn="1"/>
        </p:nvSpPr>
        <p:spPr>
          <a:xfrm>
            <a:off x="0" y="-1361"/>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a16="http://schemas.microsoft.com/office/drawing/2014/main"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a16="http://schemas.microsoft.com/office/drawing/2014/main"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a16="http://schemas.microsoft.com/office/drawing/2014/main"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a16="http://schemas.microsoft.com/office/drawing/2014/main"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a16="http://schemas.microsoft.com/office/drawing/2014/main"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a16="http://schemas.microsoft.com/office/drawing/2014/main"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a16="http://schemas.microsoft.com/office/drawing/2014/main"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a16="http://schemas.microsoft.com/office/drawing/2014/main"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a16="http://schemas.microsoft.com/office/drawing/2014/main"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a16="http://schemas.microsoft.com/office/drawing/2014/main"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a16="http://schemas.microsoft.com/office/drawing/2014/main"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a16="http://schemas.microsoft.com/office/drawing/2014/main"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a16="http://schemas.microsoft.com/office/drawing/2014/main"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a16="http://schemas.microsoft.com/office/drawing/2014/main"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a16="http://schemas.microsoft.com/office/drawing/2014/main"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a16="http://schemas.microsoft.com/office/drawing/2014/main"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grpSp>
        <p:nvGrpSpPr>
          <p:cNvPr id="4" name="Group 3"/>
          <p:cNvGrpSpPr/>
          <p:nvPr userDrawn="1"/>
        </p:nvGrpSpPr>
        <p:grpSpPr>
          <a:xfrm>
            <a:off x="4437757" y="572359"/>
            <a:ext cx="3271779" cy="457200"/>
            <a:chOff x="4437757" y="572359"/>
            <a:chExt cx="3271779" cy="457200"/>
          </a:xfrm>
        </p:grpSpPr>
        <p:sp>
          <p:nvSpPr>
            <p:cNvPr id="15" name="TextBox 14">
              <a:extLst>
                <a:ext uri="{FF2B5EF4-FFF2-40B4-BE49-F238E27FC236}">
                  <a16:creationId xmlns:a16="http://schemas.microsoft.com/office/drawing/2014/main"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a16="http://schemas.microsoft.com/office/drawing/2014/main"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grpSp>
      <p:grpSp>
        <p:nvGrpSpPr>
          <p:cNvPr id="6" name="Group 5"/>
          <p:cNvGrpSpPr/>
          <p:nvPr userDrawn="1"/>
        </p:nvGrpSpPr>
        <p:grpSpPr>
          <a:xfrm>
            <a:off x="4484245" y="2798855"/>
            <a:ext cx="3219332" cy="369332"/>
            <a:chOff x="4484245" y="2506755"/>
            <a:chExt cx="3219332" cy="369332"/>
          </a:xfrm>
        </p:grpSpPr>
        <p:sp>
          <p:nvSpPr>
            <p:cNvPr id="19" name="TextBox 18">
              <a:extLst>
                <a:ext uri="{FF2B5EF4-FFF2-40B4-BE49-F238E27FC236}">
                  <a16:creationId xmlns:a16="http://schemas.microsoft.com/office/drawing/2014/main" id="{1353CB2C-F852-4705-9A83-6E94191783F6}"/>
                </a:ext>
              </a:extLst>
            </p:cNvPr>
            <p:cNvSpPr txBox="1"/>
            <p:nvPr userDrawn="1"/>
          </p:nvSpPr>
          <p:spPr>
            <a:xfrm>
              <a:off x="4960377" y="25067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a16="http://schemas.microsoft.com/office/drawing/2014/main"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2510327"/>
              <a:ext cx="365760" cy="365760"/>
            </a:xfrm>
            <a:prstGeom prst="rect">
              <a:avLst/>
            </a:prstGeom>
          </p:spPr>
        </p:pic>
      </p:grpSp>
      <p:grpSp>
        <p:nvGrpSpPr>
          <p:cNvPr id="13" name="Group 12"/>
          <p:cNvGrpSpPr/>
          <p:nvPr userDrawn="1"/>
        </p:nvGrpSpPr>
        <p:grpSpPr>
          <a:xfrm>
            <a:off x="4430273" y="4118526"/>
            <a:ext cx="3276026" cy="457200"/>
            <a:chOff x="4430273" y="4118526"/>
            <a:chExt cx="3276026" cy="457200"/>
          </a:xfrm>
        </p:grpSpPr>
        <p:pic>
          <p:nvPicPr>
            <p:cNvPr id="21" name="Picture 20">
              <a:extLst>
                <a:ext uri="{FF2B5EF4-FFF2-40B4-BE49-F238E27FC236}">
                  <a16:creationId xmlns:a16="http://schemas.microsoft.com/office/drawing/2014/main"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a16="http://schemas.microsoft.com/office/drawing/2014/main"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grpSp>
      <p:sp>
        <p:nvSpPr>
          <p:cNvPr id="29" name="txt_ei_human_health_safety">
            <a:extLst>
              <a:ext uri="{FF2B5EF4-FFF2-40B4-BE49-F238E27FC236}">
                <a16:creationId xmlns:a16="http://schemas.microsoft.com/office/drawing/2014/main"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a16="http://schemas.microsoft.com/office/drawing/2014/main" id="{9497669F-6682-4044-9FC0-EE2EDC950019}"/>
              </a:ext>
            </a:extLst>
          </p:cNvPr>
          <p:cNvSpPr>
            <a:spLocks noGrp="1"/>
          </p:cNvSpPr>
          <p:nvPr>
            <p:ph type="body" sz="quarter" idx="15"/>
          </p:nvPr>
        </p:nvSpPr>
        <p:spPr>
          <a:xfrm>
            <a:off x="4983480" y="3135384"/>
            <a:ext cx="2743200" cy="8896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a16="http://schemas.microsoft.com/office/drawing/2014/main"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a16="http://schemas.microsoft.com/office/drawing/2014/main"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a16="http://schemas.microsoft.com/office/drawing/2014/main"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a16="http://schemas.microsoft.com/office/drawing/2014/main"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a16="http://schemas.microsoft.com/office/drawing/2014/main"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a16="http://schemas.microsoft.com/office/drawing/2014/main"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a16="http://schemas.microsoft.com/office/drawing/2014/main"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a16="http://schemas.microsoft.com/office/drawing/2014/main"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a16="http://schemas.microsoft.com/office/drawing/2014/main"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a16="http://schemas.microsoft.com/office/drawing/2014/main"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a16="http://schemas.microsoft.com/office/drawing/2014/main"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a16="http://schemas.microsoft.com/office/drawing/2014/main"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a16="http://schemas.microsoft.com/office/drawing/2014/main"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a16="http://schemas.microsoft.com/office/drawing/2014/main"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a16="http://schemas.microsoft.com/office/drawing/2014/main"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a16="http://schemas.microsoft.com/office/drawing/2014/main"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a16="http://schemas.microsoft.com/office/drawing/2014/main"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a16="http://schemas.microsoft.com/office/drawing/2014/main"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a16="http://schemas.microsoft.com/office/drawing/2014/main"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a16="http://schemas.microsoft.com/office/drawing/2014/main"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a16="http://schemas.microsoft.com/office/drawing/2014/main"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a16="http://schemas.microsoft.com/office/drawing/2014/main"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a16="http://schemas.microsoft.com/office/drawing/2014/main"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a16="http://schemas.microsoft.com/office/drawing/2014/main"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a16="http://schemas.microsoft.com/office/drawing/2014/main"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a16="http://schemas.microsoft.com/office/drawing/2014/main"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a16="http://schemas.microsoft.com/office/drawing/2014/main"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a16="http://schemas.microsoft.com/office/drawing/2014/main"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a16="http://schemas.microsoft.com/office/drawing/2014/main"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a16="http://schemas.microsoft.com/office/drawing/2014/main"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a16="http://schemas.microsoft.com/office/drawing/2014/main"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a16="http://schemas.microsoft.com/office/drawing/2014/main"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a16="http://schemas.microsoft.com/office/drawing/2014/main"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a16="http://schemas.microsoft.com/office/drawing/2014/main"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a16="http://schemas.microsoft.com/office/drawing/2014/main"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a16="http://schemas.microsoft.com/office/drawing/2014/main"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a16="http://schemas.microsoft.com/office/drawing/2014/main"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a16="http://schemas.microsoft.com/office/drawing/2014/main"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a16="http://schemas.microsoft.com/office/drawing/2014/main"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a16="http://schemas.microsoft.com/office/drawing/2014/main"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a16="http://schemas.microsoft.com/office/drawing/2014/main"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a16="http://schemas.microsoft.com/office/drawing/2014/main"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a16="http://schemas.microsoft.com/office/drawing/2014/main"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a16="http://schemas.microsoft.com/office/drawing/2014/main"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a16="http://schemas.microsoft.com/office/drawing/2014/main"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a16="http://schemas.microsoft.com/office/drawing/2014/main"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a16="http://schemas.microsoft.com/office/drawing/2014/main"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a16="http://schemas.microsoft.com/office/drawing/2014/main"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a16="http://schemas.microsoft.com/office/drawing/2014/main"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a16="http://schemas.microsoft.com/office/drawing/2014/main"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a16="http://schemas.microsoft.com/office/drawing/2014/main"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a16="http://schemas.microsoft.com/office/drawing/2014/main"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a16="http://schemas.microsoft.com/office/drawing/2014/main"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a16="http://schemas.microsoft.com/office/drawing/2014/main"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a16="http://schemas.microsoft.com/office/drawing/2014/main"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a16="http://schemas.microsoft.com/office/drawing/2014/main"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jp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jpg"/></Relationships>
</file>

<file path=ppt/slides/_rels/slide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6.xml"/><Relationship Id="rId5" Type="http://schemas.openxmlformats.org/officeDocument/2006/relationships/image" Target="../media/image41.jpg"/><Relationship Id="rId4" Type="http://schemas.openxmlformats.org/officeDocument/2006/relationships/image" Target="../media/image4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p:cNvPicPr>
            <a:picLocks noGrp="1"/>
          </p:cNvPicPr>
          <p:nvPr>
            <p:ph type="pic" sz="quarter" idx="17" hasCustomPrompt="1"/>
          </p:nvPr>
        </p:nvPicPr>
        <p:blipFill>
          <a:blip r:embed="rId2" cstate="print"/>
          <a:stretch>
            <a:fillRect/>
          </a:stretch>
        </p:blipFill>
        <p:spPr>
          <a:xfrm>
            <a:off x="1739339" y="1273036"/>
            <a:ext cx="6035040" cy="4389120"/>
          </a:xfrm>
          <a:prstGeom prst="rect">
            <a:avLst/>
          </a:prstGeom>
        </p:spPr>
      </p:pic>
      <p:pic>
        <p:nvPicPr>
          <p:cNvPr id="3" name="Rounded Rectangle 15"/>
          <p:cNvPicPr>
            <a:picLocks noGrp="1"/>
          </p:cNvPicPr>
          <p:nvPr>
            <p:ph/>
          </p:nvPr>
        </p:nvPicPr>
        <p:blipFill>
          <a:blip r:embed="rId3" cstate="print"/>
          <a:stretch>
            <a:fillRect/>
          </a:stretch>
        </p:blipFill>
        <p:spPr>
          <a:xfrm>
            <a:off x="109728" y="2484035"/>
            <a:ext cx="1920240" cy="914400"/>
          </a:xfrm>
          <a:prstGeom prst="rect">
            <a:avLst/>
          </a:prstGeom>
        </p:spPr>
      </p:pic>
      <p:pic>
        <p:nvPicPr>
          <p:cNvPr id="4" name="Rounded Rectangle 16"/>
          <p:cNvPicPr>
            <a:picLocks noGrp="1"/>
          </p:cNvPicPr>
          <p:nvPr>
            <p:ph/>
          </p:nvPr>
        </p:nvPicPr>
        <p:blipFill>
          <a:blip r:embed="rId3" cstate="print"/>
          <a:stretch>
            <a:fillRect/>
          </a:stretch>
        </p:blipFill>
        <p:spPr>
          <a:xfrm>
            <a:off x="109022" y="3500376"/>
            <a:ext cx="1920240" cy="914400"/>
          </a:xfrm>
          <a:prstGeom prst="rect">
            <a:avLst/>
          </a:prstGeom>
        </p:spPr>
      </p:pic>
      <p:pic>
        <p:nvPicPr>
          <p:cNvPr id="5" name="Rounded Rectangle 17"/>
          <p:cNvPicPr>
            <a:picLocks noGrp="1"/>
          </p:cNvPicPr>
          <p:nvPr>
            <p:ph/>
          </p:nvPr>
        </p:nvPicPr>
        <p:blipFill>
          <a:blip r:embed="rId3" cstate="print"/>
          <a:stretch>
            <a:fillRect/>
          </a:stretch>
        </p:blipFill>
        <p:spPr>
          <a:xfrm>
            <a:off x="109022" y="4523096"/>
            <a:ext cx="1920240" cy="914400"/>
          </a:xfrm>
          <a:prstGeom prst="rect">
            <a:avLst/>
          </a:prstGeom>
        </p:spPr>
      </p:pic>
      <p:pic>
        <p:nvPicPr>
          <p:cNvPr id="6" name="Rounded Rectangle 18"/>
          <p:cNvPicPr>
            <a:picLocks noGrp="1"/>
          </p:cNvPicPr>
          <p:nvPr>
            <p:ph/>
          </p:nvPr>
        </p:nvPicPr>
        <p:blipFill>
          <a:blip r:embed="rId3" cstate="print"/>
          <a:stretch>
            <a:fillRect/>
          </a:stretch>
        </p:blipFill>
        <p:spPr>
          <a:xfrm>
            <a:off x="109728" y="1467700"/>
            <a:ext cx="1920240" cy="914400"/>
          </a:xfrm>
          <a:prstGeom prst="rect">
            <a:avLst/>
          </a:prstGeom>
        </p:spPr>
      </p:pic>
      <p:pic>
        <p:nvPicPr>
          <p:cNvPr id="7" name="Rectangle 6"/>
          <p:cNvPicPr>
            <a:picLocks noGrp="1"/>
          </p:cNvPicPr>
          <p:nvPr>
            <p:ph/>
          </p:nvPr>
        </p:nvPicPr>
        <p:blipFill>
          <a:blip r:embed="rId4" cstate="print"/>
          <a:stretch>
            <a:fillRect/>
          </a:stretch>
        </p:blipFill>
        <p:spPr>
          <a:xfrm>
            <a:off x="0" y="2139"/>
            <a:ext cx="7772400" cy="1371600"/>
          </a:xfrm>
          <a:prstGeom prst="rect">
            <a:avLst/>
          </a:prstGeom>
        </p:spPr>
      </p:pic>
      <p:pic>
        <p:nvPicPr>
          <p:cNvPr id="8" name="Rectangle 7"/>
          <p:cNvPicPr>
            <a:picLocks noGrp="1"/>
          </p:cNvPicPr>
          <p:nvPr>
            <p:ph/>
          </p:nvPr>
        </p:nvPicPr>
        <p:blipFill>
          <a:blip r:embed="rId5" cstate="print"/>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91166"/>
            <a:ext cx="2468880" cy="365760"/>
          </a:xfrm>
        </p:spPr>
        <p:txBody>
          <a:bodyPr/>
          <a:lstStyle/>
          <a:p>
            <a:r>
              <a:t>[ OCT 5 – OCT 10, 2016 ]</a:t>
            </a:r>
          </a:p>
        </p:txBody>
      </p:sp>
      <p:sp>
        <p:nvSpPr>
          <p:cNvPr id="10" name="txt_event_ttl"/>
          <p:cNvSpPr>
            <a:spLocks noGrp="1"/>
          </p:cNvSpPr>
          <p:nvPr>
            <p:ph type="body" sz="quarter" idx="10" hasCustomPrompt="1"/>
          </p:nvPr>
        </p:nvSpPr>
        <p:spPr>
          <a:xfrm>
            <a:off x="0" y="452799"/>
            <a:ext cx="7772400" cy="914400"/>
          </a:xfrm>
        </p:spPr>
        <p:txBody>
          <a:bodyPr>
            <a:normAutofit lnSpcReduction="10000"/>
          </a:bodyPr>
          <a:lstStyle/>
          <a:p>
            <a:r>
              <a:t>HURRICANE MATTHEW</a:t>
            </a:r>
          </a:p>
        </p:txBody>
      </p:sp>
      <p:sp>
        <p:nvSpPr>
          <p:cNvPr id="11" name="txt_dash_v1"/>
          <p:cNvSpPr>
            <a:spLocks noGrp="1"/>
          </p:cNvSpPr>
          <p:nvPr>
            <p:ph type="body" sz="quarter" idx="18" hasCustomPrompt="1"/>
          </p:nvPr>
        </p:nvSpPr>
        <p:spPr>
          <a:xfrm>
            <a:off x="605410" y="1474156"/>
            <a:ext cx="914400" cy="457200"/>
          </a:xfrm>
        </p:spPr>
        <p:txBody>
          <a:bodyPr/>
          <a:lstStyle/>
          <a:p>
            <a:r>
              <a:t>2</a:t>
            </a:r>
          </a:p>
        </p:txBody>
      </p:sp>
      <p:sp>
        <p:nvSpPr>
          <p:cNvPr id="12" name="txt_dash_v1_desc"/>
          <p:cNvSpPr>
            <a:spLocks noGrp="1"/>
          </p:cNvSpPr>
          <p:nvPr>
            <p:ph type="body" sz="quarter" idx="22" hasCustomPrompt="1"/>
          </p:nvPr>
        </p:nvSpPr>
        <p:spPr>
          <a:xfrm>
            <a:off x="146304" y="1833053"/>
            <a:ext cx="1828800" cy="548640"/>
          </a:xfrm>
        </p:spPr>
        <p:txBody>
          <a:bodyPr/>
          <a:lstStyle/>
          <a:p>
            <a:r>
              <a:rPr dirty="0"/>
              <a:t>Category </a:t>
            </a:r>
            <a:endParaRPr lang="en-US" dirty="0"/>
          </a:p>
          <a:p>
            <a:r>
              <a:rPr dirty="0"/>
              <a:t>(extremely dangerous)</a:t>
            </a:r>
          </a:p>
        </p:txBody>
      </p:sp>
      <p:sp>
        <p:nvSpPr>
          <p:cNvPr id="13" name="txt_dash_v2"/>
          <p:cNvSpPr>
            <a:spLocks noGrp="1"/>
          </p:cNvSpPr>
          <p:nvPr>
            <p:ph type="body" sz="quarter" idx="19" hasCustomPrompt="1"/>
          </p:nvPr>
        </p:nvSpPr>
        <p:spPr>
          <a:xfrm>
            <a:off x="605410" y="2592020"/>
            <a:ext cx="914400" cy="457200"/>
          </a:xfrm>
        </p:spPr>
        <p:txBody>
          <a:bodyPr/>
          <a:lstStyle/>
          <a:p>
            <a:r>
              <a:rPr dirty="0"/>
              <a:t>11.</a:t>
            </a:r>
            <a:r>
              <a:rPr lang="en-US" dirty="0"/>
              <a:t>4</a:t>
            </a:r>
            <a:endParaRPr dirty="0"/>
          </a:p>
        </p:txBody>
      </p:sp>
      <p:sp>
        <p:nvSpPr>
          <p:cNvPr id="14" name="txt_dash_v2_desc"/>
          <p:cNvSpPr>
            <a:spLocks noGrp="1"/>
          </p:cNvSpPr>
          <p:nvPr>
            <p:ph type="body" sz="quarter" idx="23" hasCustomPrompt="1"/>
          </p:nvPr>
        </p:nvSpPr>
        <p:spPr>
          <a:xfrm>
            <a:off x="146304" y="2851264"/>
            <a:ext cx="1828800" cy="548640"/>
          </a:xfrm>
        </p:spPr>
        <p:txBody>
          <a:bodyPr/>
          <a:lstStyle/>
          <a:p>
            <a:r>
              <a:rPr dirty="0"/>
              <a:t>Inches of Rain</a:t>
            </a:r>
          </a:p>
        </p:txBody>
      </p:sp>
      <p:sp>
        <p:nvSpPr>
          <p:cNvPr id="15" name="txt_dash_v3"/>
          <p:cNvSpPr>
            <a:spLocks noGrp="1"/>
          </p:cNvSpPr>
          <p:nvPr>
            <p:ph type="body" sz="quarter" idx="20" hasCustomPrompt="1"/>
          </p:nvPr>
        </p:nvSpPr>
        <p:spPr>
          <a:xfrm>
            <a:off x="606116" y="3545004"/>
            <a:ext cx="914400" cy="457200"/>
          </a:xfrm>
        </p:spPr>
        <p:txBody>
          <a:bodyPr/>
          <a:lstStyle/>
          <a:p>
            <a:r>
              <a:rPr dirty="0"/>
              <a:t>41</a:t>
            </a:r>
          </a:p>
        </p:txBody>
      </p:sp>
      <p:sp>
        <p:nvSpPr>
          <p:cNvPr id="16" name="txt_dash_v3_desc"/>
          <p:cNvSpPr>
            <a:spLocks noGrp="1"/>
          </p:cNvSpPr>
          <p:nvPr>
            <p:ph type="body" sz="quarter" idx="24" hasCustomPrompt="1"/>
          </p:nvPr>
        </p:nvSpPr>
        <p:spPr>
          <a:xfrm>
            <a:off x="145843" y="3871899"/>
            <a:ext cx="1828800" cy="548640"/>
          </a:xfrm>
        </p:spPr>
        <p:txBody>
          <a:bodyPr/>
          <a:lstStyle/>
          <a:p>
            <a:r>
              <a:rPr dirty="0"/>
              <a:t>Miles per hour </a:t>
            </a:r>
            <a:endParaRPr lang="en-US" dirty="0"/>
          </a:p>
          <a:p>
            <a:r>
              <a:rPr dirty="0"/>
              <a:t>of Max Wind Gusts</a:t>
            </a:r>
          </a:p>
        </p:txBody>
      </p:sp>
      <p:sp>
        <p:nvSpPr>
          <p:cNvPr id="17" name="txt_dash_v4"/>
          <p:cNvSpPr>
            <a:spLocks noGrp="1"/>
          </p:cNvSpPr>
          <p:nvPr>
            <p:ph type="body" sz="quarter" idx="21" hasCustomPrompt="1"/>
          </p:nvPr>
        </p:nvSpPr>
        <p:spPr>
          <a:xfrm>
            <a:off x="606116" y="4586171"/>
            <a:ext cx="914400" cy="457200"/>
          </a:xfrm>
        </p:spPr>
        <p:txBody>
          <a:bodyPr/>
          <a:lstStyle/>
          <a:p>
            <a:r>
              <a:rPr dirty="0"/>
              <a:t>3-5</a:t>
            </a:r>
          </a:p>
        </p:txBody>
      </p:sp>
      <p:sp>
        <p:nvSpPr>
          <p:cNvPr id="18" name="txt_dash_v4_desc"/>
          <p:cNvSpPr>
            <a:spLocks noGrp="1"/>
          </p:cNvSpPr>
          <p:nvPr>
            <p:ph type="body" sz="quarter" idx="25" hasCustomPrompt="1"/>
          </p:nvPr>
        </p:nvSpPr>
        <p:spPr>
          <a:xfrm>
            <a:off x="145843" y="4903959"/>
            <a:ext cx="1828800" cy="548640"/>
          </a:xfrm>
        </p:spPr>
        <p:txBody>
          <a:bodyPr/>
          <a:lstStyle/>
          <a:p>
            <a:r>
              <a:rPr dirty="0"/>
              <a:t>Feet of Inundation </a:t>
            </a:r>
            <a:endParaRPr lang="en-US" dirty="0"/>
          </a:p>
          <a:p>
            <a:r>
              <a:rPr dirty="0"/>
              <a:t>(max)*</a:t>
            </a:r>
          </a:p>
        </p:txBody>
      </p:sp>
      <p:sp>
        <p:nvSpPr>
          <p:cNvPr id="19" name="txt_monitor_ttl"/>
          <p:cNvSpPr>
            <a:spLocks noGrp="1"/>
          </p:cNvSpPr>
          <p:nvPr>
            <p:ph type="body" sz="quarter" idx="15" hasCustomPrompt="1"/>
          </p:nvPr>
        </p:nvSpPr>
        <p:spPr>
          <a:xfrm>
            <a:off x="0" y="5544053"/>
            <a:ext cx="7406640" cy="365760"/>
          </a:xfrm>
        </p:spPr>
        <p:txBody>
          <a:bodyPr/>
          <a:lstStyle/>
          <a:p>
            <a:r>
              <a:rPr dirty="0"/>
              <a:t>Monitoring the Impact of Hurricane Matthew at “</a:t>
            </a:r>
            <a:r>
              <a:rPr b="1" dirty="0"/>
              <a:t>Ace Basin</a:t>
            </a:r>
            <a:r>
              <a:rPr lang="en-US" b="1" dirty="0"/>
              <a:t> NERR</a:t>
            </a:r>
            <a:r>
              <a:rPr dirty="0"/>
              <a:t>”</a:t>
            </a:r>
          </a:p>
        </p:txBody>
      </p:sp>
      <p:sp>
        <p:nvSpPr>
          <p:cNvPr id="20" name="txt_storm_bkgd"/>
          <p:cNvSpPr>
            <a:spLocks noGrp="1"/>
          </p:cNvSpPr>
          <p:nvPr>
            <p:ph type="body" sz="quarter" idx="16" hasCustomPrompt="1"/>
          </p:nvPr>
        </p:nvSpPr>
        <p:spPr>
          <a:xfrm>
            <a:off x="0" y="7085500"/>
            <a:ext cx="7772400" cy="1554480"/>
          </a:xfrm>
        </p:spPr>
        <p:txBody>
          <a:bodyPr/>
          <a:lstStyle/>
          <a:p>
            <a:r>
              <a:rPr dirty="0"/>
              <a:t>On October 8th, Matthew traveled northward about 50 n mi offshore of the Georgia coast as a category 2 hurricane. Matthew’s track was headed directly towards the islands near Beaufort, South Carolina, but prior to reaching land </a:t>
            </a:r>
            <a:br>
              <a:rPr lang="en-US" dirty="0"/>
            </a:br>
            <a:r>
              <a:rPr dirty="0"/>
              <a:t>made a sharp turn toward the northeast and weakened in intensity. Matthew moved parallel to the South Carolina </a:t>
            </a:r>
            <a:br>
              <a:rPr lang="en-US" dirty="0"/>
            </a:br>
            <a:r>
              <a:rPr dirty="0"/>
              <a:t>coast as a category 1 hurricane bringing hurricane-force wind gusts and heavy rains to coastal regions of the Carolinas. 
The effects of Matthew were observed at the ACE Basin Research Reserve through the System-Wide Monitoring Program (SWMP), which tracks short-term variability and long-term change in weather and water quality in the </a:t>
            </a:r>
            <a:br>
              <a:rPr lang="en-US" dirty="0"/>
            </a:br>
            <a:r>
              <a:rPr dirty="0"/>
              <a:t>areas surrounding Beaufort, South Carolina.</a:t>
            </a:r>
          </a:p>
        </p:txBody>
      </p:sp>
      <p:sp>
        <p:nvSpPr>
          <p:cNvPr id="21" name="txt_data_src"/>
          <p:cNvSpPr>
            <a:spLocks noGrp="1"/>
          </p:cNvSpPr>
          <p:nvPr>
            <p:ph type="body" sz="quarter" idx="13" hasCustomPrompt="1"/>
          </p:nvPr>
        </p:nvSpPr>
        <p:spPr>
          <a:xfrm>
            <a:off x="4553689" y="9484188"/>
            <a:ext cx="3017520" cy="228600"/>
          </a:xfrm>
        </p:spPr>
        <p:txBody>
          <a:bodyPr/>
          <a:lstStyle/>
          <a:p>
            <a:r>
              <a:rPr dirty="0"/>
              <a:t>Data shown are based on the ACE weather monitoring site</a:t>
            </a:r>
          </a:p>
        </p:txBody>
      </p:sp>
      <p:sp>
        <p:nvSpPr>
          <p:cNvPr id="22" name="txt_date_update"/>
          <p:cNvSpPr>
            <a:spLocks noGrp="1"/>
          </p:cNvSpPr>
          <p:nvPr>
            <p:ph type="body" sz="quarter" idx="14" hasCustomPrompt="1"/>
          </p:nvPr>
        </p:nvSpPr>
        <p:spPr>
          <a:xfrm>
            <a:off x="5741275" y="9805688"/>
            <a:ext cx="1828800" cy="228600"/>
          </a:xfrm>
        </p:spPr>
        <p:txBody>
          <a:bodyPr/>
          <a:lstStyle/>
          <a:p>
            <a:r>
              <a:rPr dirty="0"/>
              <a:t>Created on May 27, 2022</a:t>
            </a:r>
          </a:p>
        </p:txBody>
      </p:sp>
      <p:pic>
        <p:nvPicPr>
          <p:cNvPr id="23" name="img_resrv_logo"/>
          <p:cNvPicPr>
            <a:picLocks noGrp="1"/>
          </p:cNvPicPr>
          <p:nvPr>
            <p:ph type="pic" sz="quarter" idx="12"/>
          </p:nvPr>
        </p:nvPicPr>
        <p:blipFill>
          <a:blip r:embed="rId6" cstate="print"/>
          <a:stretch>
            <a:fillRect/>
          </a:stretch>
        </p:blipFill>
        <p:spPr>
          <a:xfrm>
            <a:off x="1963483" y="8780383"/>
            <a:ext cx="822960" cy="822960"/>
          </a:xfrm>
          <a:prstGeom prst="rect">
            <a:avLst/>
          </a:prstGeom>
        </p:spPr>
      </p:pic>
      <p:sp>
        <p:nvSpPr>
          <p:cNvPr id="24" name="txt_date_update">
            <a:extLst>
              <a:ext uri="{FF2B5EF4-FFF2-40B4-BE49-F238E27FC236}">
                <a16:creationId xmlns:a16="http://schemas.microsoft.com/office/drawing/2014/main" id="{5AFC140F-20F7-457F-8EFE-7C1BFAF5B3F5}"/>
              </a:ext>
            </a:extLst>
          </p:cNvPr>
          <p:cNvSpPr txBox="1">
            <a:spLocks/>
          </p:cNvSpPr>
          <p:nvPr/>
        </p:nvSpPr>
        <p:spPr>
          <a:xfrm>
            <a:off x="5740141" y="9654799"/>
            <a:ext cx="1828800" cy="228600"/>
          </a:xfrm>
          <a:prstGeom prst="rect">
            <a:avLst/>
          </a:prstGeom>
        </p:spPr>
        <p:txBody>
          <a:bodyPr lIns="0" rIns="0" anchor="ctr" anchorCtr="0">
            <a:normAutofit/>
          </a:bodyPr>
          <a:lstStyle>
            <a:lvl1pPr marL="0" indent="0" algn="r" defTabSz="777240" rtl="0" eaLnBrk="1" latinLnBrk="0" hangingPunct="1">
              <a:lnSpc>
                <a:spcPct val="90000"/>
              </a:lnSpc>
              <a:spcBef>
                <a:spcPts val="850"/>
              </a:spcBef>
              <a:buFontTx/>
              <a:buNone/>
              <a:defRPr sz="900" kern="1200">
                <a:solidFill>
                  <a:srgbClr val="7F7F7F"/>
                </a:solidFill>
                <a:latin typeface="+mn-lt"/>
                <a:ea typeface="+mn-ea"/>
                <a:cs typeface="+mn-cs"/>
              </a:defRPr>
            </a:lvl1pPr>
            <a:lvl2pPr marL="388620" indent="0" algn="l" defTabSz="777240" rtl="0" eaLnBrk="1" latinLnBrk="0" hangingPunct="1">
              <a:lnSpc>
                <a:spcPct val="90000"/>
              </a:lnSpc>
              <a:spcBef>
                <a:spcPts val="425"/>
              </a:spcBef>
              <a:buFontTx/>
              <a:buNone/>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r>
              <a:rPr lang="en-US" dirty="0"/>
              <a:t>*NHC Report AL142016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resrv_abbrev"/>
          <p:cNvSpPr>
            <a:spLocks noGrp="1"/>
          </p:cNvSpPr>
          <p:nvPr>
            <p:ph type="body" sz="quarter" idx="10" hasCustomPrompt="1"/>
          </p:nvPr>
        </p:nvSpPr>
        <p:spPr>
          <a:xfrm>
            <a:off x="-2162" y="10884"/>
            <a:ext cx="7772400" cy="1371600"/>
          </a:xfrm>
        </p:spPr>
        <p:txBody>
          <a:bodyPr/>
          <a:lstStyle/>
          <a:p>
            <a:r>
              <a:rPr dirty="0"/>
              <a:t>ACE</a:t>
            </a:r>
          </a:p>
        </p:txBody>
      </p:sp>
      <p:sp>
        <p:nvSpPr>
          <p:cNvPr id="3" name="txt_resrv_nerrs_desc"/>
          <p:cNvSpPr>
            <a:spLocks noGrp="1"/>
          </p:cNvSpPr>
          <p:nvPr>
            <p:ph type="body" sz="quarter" idx="11"/>
          </p:nvPr>
        </p:nvSpPr>
        <p:spPr>
          <a:xfrm>
            <a:off x="1567540" y="228598"/>
            <a:ext cx="5212080" cy="914400"/>
          </a:xfrm>
        </p:spPr>
        <p:txBody>
          <a:bodyPr/>
          <a:lstStyle/>
          <a:p>
            <a:r>
              <a:rPr dirty="0"/>
              <a:t>ACE Basin (</a:t>
            </a:r>
            <a:r>
              <a:rPr dirty="0" err="1"/>
              <a:t>Ashepoo</a:t>
            </a:r>
            <a:r>
              <a:rPr dirty="0"/>
              <a:t>-Combahee-Edisto) is one of </a:t>
            </a:r>
            <a:r>
              <a:rPr lang="en-US" dirty="0"/>
              <a:t>30</a:t>
            </a:r>
            <a:r>
              <a:rPr dirty="0"/>
              <a:t> sites in the </a:t>
            </a:r>
            <a:r>
              <a:rPr b="1" dirty="0"/>
              <a:t>National Estuarine Research Reserve Systems (NERRS)</a:t>
            </a:r>
            <a:r>
              <a:rPr dirty="0"/>
              <a:t>.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t>ACE Basin Storm Monitoring</a:t>
            </a:r>
          </a:p>
        </p:txBody>
      </p:sp>
      <p:sp>
        <p:nvSpPr>
          <p:cNvPr id="5" name="txt_resrv_stations_data_desc"/>
          <p:cNvSpPr>
            <a:spLocks noGrp="1"/>
          </p:cNvSpPr>
          <p:nvPr>
            <p:ph type="body" sz="quarter" idx="13"/>
          </p:nvPr>
        </p:nvSpPr>
        <p:spPr>
          <a:xfrm>
            <a:off x="7591" y="7341035"/>
            <a:ext cx="4114800" cy="2651760"/>
          </a:xfrm>
        </p:spPr>
        <p:txBody>
          <a:bodyPr/>
          <a:lstStyle/>
          <a:p>
            <a:r>
              <a:t>ACE Basin operates a weather station located at Bennett's Point (BP) and maintains six continuous, long-term water quality stations at Fishing Creek (FC), Mosquito Creek (MC)
St. Pierre (SP), Grove Plantation (GP), JehosseeIsland (JI), and Edisto Island (EI) locations.
ACE Basin is part of the SWMP. As Hurricane Matthew approached South Carolina, ACE Basin monitored the weather and water quality, collecting data every 15 minutes for the following parameters: air temperature, relative humidity, atmospheric pressure, rainfall, wind speed and direction, water temperature, depth, salinity, dissolved oxygen, turbidity, and pH.</a:t>
            </a:r>
          </a:p>
        </p:txBody>
      </p:sp>
      <p:pic>
        <p:nvPicPr>
          <p:cNvPr id="6" name="img_resrv_map"/>
          <p:cNvPicPr>
            <a:picLocks noGrp="1"/>
          </p:cNvPicPr>
          <p:nvPr>
            <p:ph type="pic" sz="quarter" idx="14"/>
          </p:nvPr>
        </p:nvPicPr>
        <p:blipFill>
          <a:blip r:embed="rId2" cstate="print"/>
          <a:stretch>
            <a:fillRect/>
          </a:stretch>
        </p:blipFill>
        <p:spPr>
          <a:xfrm>
            <a:off x="4113071" y="6856725"/>
            <a:ext cx="3657600" cy="3200400"/>
          </a:xfrm>
          <a:prstGeom prst="rect">
            <a:avLst/>
          </a:prstGeom>
        </p:spPr>
      </p:pic>
      <p:grpSp>
        <p:nvGrpSpPr>
          <p:cNvPr id="7" name="Group 6">
            <a:extLst>
              <a:ext uri="{FF2B5EF4-FFF2-40B4-BE49-F238E27FC236}">
                <a16:creationId xmlns:a16="http://schemas.microsoft.com/office/drawing/2014/main" id="{EFD2DE73-ED6E-41A7-8F46-EAA4888C52FD}"/>
              </a:ext>
            </a:extLst>
          </p:cNvPr>
          <p:cNvGrpSpPr/>
          <p:nvPr/>
        </p:nvGrpSpPr>
        <p:grpSpPr>
          <a:xfrm>
            <a:off x="2076079" y="4078799"/>
            <a:ext cx="1742235" cy="1067214"/>
            <a:chOff x="1953547" y="4249834"/>
            <a:chExt cx="1742235" cy="1067214"/>
          </a:xfrm>
        </p:grpSpPr>
        <p:sp>
          <p:nvSpPr>
            <p:cNvPr id="8" name="TextBox 7">
              <a:extLst>
                <a:ext uri="{FF2B5EF4-FFF2-40B4-BE49-F238E27FC236}">
                  <a16:creationId xmlns:a16="http://schemas.microsoft.com/office/drawing/2014/main" id="{D7E949A0-DF32-4AA8-A267-7BF340F0C4FC}"/>
                </a:ext>
              </a:extLst>
            </p:cNvPr>
            <p:cNvSpPr txBox="1"/>
            <p:nvPr/>
          </p:nvSpPr>
          <p:spPr>
            <a:xfrm>
              <a:off x="2387411" y="4763050"/>
              <a:ext cx="1308371" cy="553998"/>
            </a:xfrm>
            <a:prstGeom prst="rect">
              <a:avLst/>
            </a:prstGeom>
            <a:noFill/>
          </p:spPr>
          <p:txBody>
            <a:bodyPr wrap="none" rtlCol="0">
              <a:spAutoFit/>
            </a:bodyPr>
            <a:lstStyle/>
            <a:p>
              <a:r>
                <a:rPr lang="en-US" sz="1000" dirty="0">
                  <a:solidFill>
                    <a:srgbClr val="A7DEF9"/>
                  </a:solidFill>
                  <a:latin typeface="Segoe UI" panose="020B0502040204020203" pitchFamily="34" charset="0"/>
                  <a:cs typeface="Segoe UI" panose="020B0502040204020203" pitchFamily="34" charset="0"/>
                </a:rPr>
                <a:t>NERRS</a:t>
              </a:r>
            </a:p>
            <a:p>
              <a:r>
                <a:rPr lang="en-US" sz="1000" dirty="0">
                  <a:solidFill>
                    <a:srgbClr val="A7DEF9"/>
                  </a:solidFill>
                  <a:latin typeface="Segoe UI" panose="020B0502040204020203" pitchFamily="34" charset="0"/>
                  <a:cs typeface="Segoe UI" panose="020B0502040204020203" pitchFamily="34" charset="0"/>
                </a:rPr>
                <a:t>Centralized Data </a:t>
              </a:r>
            </a:p>
            <a:p>
              <a:r>
                <a:rPr lang="en-US" sz="1000" dirty="0">
                  <a:solidFill>
                    <a:srgbClr val="A7DEF9"/>
                  </a:solidFill>
                  <a:latin typeface="Segoe UI" panose="020B0502040204020203" pitchFamily="34" charset="0"/>
                  <a:cs typeface="Segoe UI" panose="020B0502040204020203" pitchFamily="34" charset="0"/>
                </a:rPr>
                <a:t>Management Office</a:t>
              </a:r>
            </a:p>
          </p:txBody>
        </p:sp>
        <p:pic>
          <p:nvPicPr>
            <p:cNvPr id="9" name="Picture 8" descr="A picture containing text, plant, leaf&#10;&#10;Description automatically generated">
              <a:extLst>
                <a:ext uri="{FF2B5EF4-FFF2-40B4-BE49-F238E27FC236}">
                  <a16:creationId xmlns:a16="http://schemas.microsoft.com/office/drawing/2014/main" id="{3A6833EE-F744-4D6A-B8B7-1168AF21B5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484613" y="4249834"/>
              <a:ext cx="430701" cy="548640"/>
            </a:xfrm>
            <a:prstGeom prst="rect">
              <a:avLst/>
            </a:prstGeom>
          </p:spPr>
        </p:pic>
        <p:cxnSp>
          <p:nvCxnSpPr>
            <p:cNvPr id="10" name="Straight Arrow Connector 9">
              <a:extLst>
                <a:ext uri="{FF2B5EF4-FFF2-40B4-BE49-F238E27FC236}">
                  <a16:creationId xmlns:a16="http://schemas.microsoft.com/office/drawing/2014/main" id="{D08D9B9C-9C74-479F-A275-71B25E6D47F6}"/>
                </a:ext>
              </a:extLst>
            </p:cNvPr>
            <p:cNvCxnSpPr>
              <a:cxnSpLocks/>
            </p:cNvCxnSpPr>
            <p:nvPr/>
          </p:nvCxnSpPr>
          <p:spPr>
            <a:xfrm>
              <a:off x="1953547" y="4418347"/>
              <a:ext cx="497422" cy="253399"/>
            </a:xfrm>
            <a:prstGeom prst="straightConnector1">
              <a:avLst/>
            </a:prstGeom>
            <a:ln w="19050">
              <a:solidFill>
                <a:srgbClr val="A7DEF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01C3A440-F368-425A-A230-5D65AB1B5376}"/>
              </a:ext>
            </a:extLst>
          </p:cNvPr>
          <p:cNvSpPr/>
          <p:nvPr/>
        </p:nvSpPr>
        <p:spPr>
          <a:xfrm>
            <a:off x="1780902" y="4500575"/>
            <a:ext cx="182880" cy="182880"/>
          </a:xfrm>
          <a:prstGeom prst="ellipse">
            <a:avLst/>
          </a:prstGeom>
          <a:solidFill>
            <a:srgbClr val="6D8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2"/>
          </a:p>
        </p:txBody>
      </p:sp>
      <p:sp>
        <p:nvSpPr>
          <p:cNvPr id="12" name="TextBox 35">
            <a:extLst>
              <a:ext uri="{FF2B5EF4-FFF2-40B4-BE49-F238E27FC236}">
                <a16:creationId xmlns:a16="http://schemas.microsoft.com/office/drawing/2014/main" id="{71C3D611-DD5B-43D0-9E8D-2405C2678AF3}"/>
              </a:ext>
            </a:extLst>
          </p:cNvPr>
          <p:cNvSpPr txBox="1"/>
          <p:nvPr/>
        </p:nvSpPr>
        <p:spPr>
          <a:xfrm>
            <a:off x="1460054" y="4353119"/>
            <a:ext cx="417102"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rgbClr val="404040"/>
                </a:solidFill>
                <a:latin typeface="Segoe UI Semibold" panose="020B0702040204020203" pitchFamily="34" charset="0"/>
                <a:cs typeface="Segoe UI Semibold" panose="020B0702040204020203" pitchFamily="34" charset="0"/>
              </a:rPr>
              <a:t>ACE</a:t>
            </a:r>
          </a:p>
        </p:txBody>
      </p:sp>
      <p:grpSp>
        <p:nvGrpSpPr>
          <p:cNvPr id="13" name="Group 12">
            <a:extLst>
              <a:ext uri="{FF2B5EF4-FFF2-40B4-BE49-F238E27FC236}">
                <a16:creationId xmlns:a16="http://schemas.microsoft.com/office/drawing/2014/main" id="{575F721F-D9BF-4BBC-A143-14B62655D02C}"/>
              </a:ext>
            </a:extLst>
          </p:cNvPr>
          <p:cNvGrpSpPr/>
          <p:nvPr/>
        </p:nvGrpSpPr>
        <p:grpSpPr>
          <a:xfrm>
            <a:off x="6571019" y="9245253"/>
            <a:ext cx="1079118" cy="584549"/>
            <a:chOff x="642659" y="8278477"/>
            <a:chExt cx="1079118" cy="584549"/>
          </a:xfrm>
        </p:grpSpPr>
        <p:grpSp>
          <p:nvGrpSpPr>
            <p:cNvPr id="14" name="Group 13">
              <a:extLst>
                <a:ext uri="{FF2B5EF4-FFF2-40B4-BE49-F238E27FC236}">
                  <a16:creationId xmlns:a16="http://schemas.microsoft.com/office/drawing/2014/main" id="{A8EC7068-78A6-45DA-A1E3-2B207C6AC948}"/>
                </a:ext>
              </a:extLst>
            </p:cNvPr>
            <p:cNvGrpSpPr/>
            <p:nvPr/>
          </p:nvGrpSpPr>
          <p:grpSpPr>
            <a:xfrm>
              <a:off x="644071" y="8278477"/>
              <a:ext cx="1077706" cy="584549"/>
              <a:chOff x="6576245" y="2439691"/>
              <a:chExt cx="1077706" cy="584549"/>
            </a:xfrm>
          </p:grpSpPr>
          <p:sp>
            <p:nvSpPr>
              <p:cNvPr id="16" name="TextBox 15">
                <a:extLst>
                  <a:ext uri="{FF2B5EF4-FFF2-40B4-BE49-F238E27FC236}">
                    <a16:creationId xmlns:a16="http://schemas.microsoft.com/office/drawing/2014/main" id="{66F5DBBB-7B4B-4C8C-A310-77A645F59BBE}"/>
                  </a:ext>
                </a:extLst>
              </p:cNvPr>
              <p:cNvSpPr txBox="1"/>
              <p:nvPr/>
            </p:nvSpPr>
            <p:spPr>
              <a:xfrm>
                <a:off x="6729973" y="2439691"/>
                <a:ext cx="878446" cy="246221"/>
              </a:xfrm>
              <a:prstGeom prst="rect">
                <a:avLst/>
              </a:prstGeom>
              <a:noFill/>
            </p:spPr>
            <p:txBody>
              <a:bodyPr wrap="square" lIns="0" rIns="0" rtlCol="0">
                <a:spAutoFit/>
              </a:bodyPr>
              <a:lstStyle/>
              <a:p>
                <a:r>
                  <a:rPr lang="en-US" sz="1000" dirty="0">
                    <a:solidFill>
                      <a:srgbClr val="404040"/>
                    </a:solidFill>
                    <a:cs typeface="Arial" panose="020B0604020202020204" pitchFamily="34" charset="0"/>
                  </a:rPr>
                  <a:t>Weather Station</a:t>
                </a:r>
              </a:p>
            </p:txBody>
          </p:sp>
          <p:sp>
            <p:nvSpPr>
              <p:cNvPr id="17" name="TextBox 16">
                <a:extLst>
                  <a:ext uri="{FF2B5EF4-FFF2-40B4-BE49-F238E27FC236}">
                    <a16:creationId xmlns:a16="http://schemas.microsoft.com/office/drawing/2014/main" id="{E9CEB36A-71AC-4F69-82F2-BE5A8757EFC8}"/>
                  </a:ext>
                </a:extLst>
              </p:cNvPr>
              <p:cNvSpPr txBox="1"/>
              <p:nvPr/>
            </p:nvSpPr>
            <p:spPr>
              <a:xfrm>
                <a:off x="6739551" y="2675427"/>
                <a:ext cx="914400" cy="348813"/>
              </a:xfrm>
              <a:prstGeom prst="rect">
                <a:avLst/>
              </a:prstGeom>
              <a:noFill/>
            </p:spPr>
            <p:txBody>
              <a:bodyPr wrap="square" lIns="0" rIns="0" rtlCol="0">
                <a:spAutoFit/>
              </a:bodyPr>
              <a:lstStyle/>
              <a:p>
                <a:pPr>
                  <a:lnSpc>
                    <a:spcPts val="1000"/>
                  </a:lnSpc>
                </a:pPr>
                <a:r>
                  <a:rPr lang="en-US" sz="1000" dirty="0">
                    <a:solidFill>
                      <a:srgbClr val="404040"/>
                    </a:solidFill>
                    <a:cs typeface="Arial" panose="020B0604020202020204" pitchFamily="34" charset="0"/>
                  </a:rPr>
                  <a:t>Water Quality Sample Location</a:t>
                </a:r>
              </a:p>
            </p:txBody>
          </p:sp>
          <p:sp>
            <p:nvSpPr>
              <p:cNvPr id="18" name="Oval 17">
                <a:extLst>
                  <a:ext uri="{FF2B5EF4-FFF2-40B4-BE49-F238E27FC236}">
                    <a16:creationId xmlns:a16="http://schemas.microsoft.com/office/drawing/2014/main" id="{0C2AEB35-77BD-46D0-B94D-20EADA5A2DA7}"/>
                  </a:ext>
                </a:extLst>
              </p:cNvPr>
              <p:cNvSpPr>
                <a:spLocks noChangeAspect="1"/>
              </p:cNvSpPr>
              <p:nvPr/>
            </p:nvSpPr>
            <p:spPr>
              <a:xfrm>
                <a:off x="6576245" y="2788311"/>
                <a:ext cx="108705" cy="108705"/>
              </a:xfrm>
              <a:prstGeom prst="ellipse">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
          <p:nvSpPr>
            <p:cNvPr id="15" name="Oval 14">
              <a:extLst>
                <a:ext uri="{FF2B5EF4-FFF2-40B4-BE49-F238E27FC236}">
                  <a16:creationId xmlns:a16="http://schemas.microsoft.com/office/drawing/2014/main" id="{41570E1C-F7D4-4AC9-AE1C-B2FEBF53362A}"/>
                </a:ext>
              </a:extLst>
            </p:cNvPr>
            <p:cNvSpPr>
              <a:spLocks noChangeAspect="1"/>
            </p:cNvSpPr>
            <p:nvPr/>
          </p:nvSpPr>
          <p:spPr>
            <a:xfrm>
              <a:off x="642659" y="8346471"/>
              <a:ext cx="108705" cy="108705"/>
            </a:xfrm>
            <a:prstGeom prst="ellipse">
              <a:avLst/>
            </a:prstGeom>
            <a:solidFill>
              <a:srgbClr val="EB9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53733"/>
            <a:ext cx="4160520" cy="1097280"/>
          </a:xfrm>
        </p:spPr>
        <p:txBody>
          <a:bodyPr/>
          <a:lstStyle/>
          <a:p>
            <a:r>
              <a:t>Matthew traveled along the Florida coast as a category 3 hurricane. Matthew weakened to a category 2 near the Georgia coast before transitioning to a category 1 near South Carolina.  Matthew made landfall just south of McClellanville, South Carolina on October 8th.</a:t>
            </a:r>
          </a:p>
        </p:txBody>
      </p:sp>
      <p:sp>
        <p:nvSpPr>
          <p:cNvPr id="3" name="txt_ei_human_health_safety"/>
          <p:cNvSpPr>
            <a:spLocks noGrp="1"/>
          </p:cNvSpPr>
          <p:nvPr>
            <p:ph type="body" sz="quarter" idx="14"/>
          </p:nvPr>
        </p:nvSpPr>
        <p:spPr>
          <a:xfrm>
            <a:off x="4981128" y="951484"/>
            <a:ext cx="2743200" cy="1463040"/>
          </a:xfrm>
        </p:spPr>
        <p:txBody>
          <a:bodyPr/>
          <a:lstStyle/>
          <a:p>
            <a:r>
              <a:rPr dirty="0"/>
              <a:t>More than 800,000 homes and businesses lost power across South Carolina. </a:t>
            </a:r>
            <a:endParaRPr lang="en-US" dirty="0"/>
          </a:p>
          <a:p>
            <a:r>
              <a:rPr lang="en-US" dirty="0"/>
              <a:t>In </a:t>
            </a:r>
            <a:r>
              <a:rPr dirty="0"/>
              <a:t>Beaufort County</a:t>
            </a:r>
            <a:r>
              <a:rPr lang="en-US" dirty="0"/>
              <a:t>, t</a:t>
            </a:r>
            <a:r>
              <a:rPr dirty="0"/>
              <a:t>rees were knocked down and fell into several homes. </a:t>
            </a:r>
            <a:endParaRPr lang="en-US" dirty="0"/>
          </a:p>
          <a:p>
            <a:r>
              <a:rPr dirty="0"/>
              <a:t>The northbound lane of the Harbor Island Bridge was washed out. Many boats, marinas, and roofs of homes were damaged.</a:t>
            </a:r>
          </a:p>
        </p:txBody>
      </p:sp>
      <p:sp>
        <p:nvSpPr>
          <p:cNvPr id="4" name="txt_ei_economic_losses"/>
          <p:cNvSpPr>
            <a:spLocks noGrp="1"/>
          </p:cNvSpPr>
          <p:nvPr>
            <p:ph type="body" sz="quarter" idx="15"/>
          </p:nvPr>
        </p:nvSpPr>
        <p:spPr>
          <a:xfrm>
            <a:off x="4983480" y="3149600"/>
            <a:ext cx="2743200" cy="964304"/>
          </a:xfrm>
        </p:spPr>
        <p:txBody>
          <a:bodyPr/>
          <a:lstStyle/>
          <a:p>
            <a:r>
              <a:rPr dirty="0"/>
              <a:t>NOAA NCEI estimates that wind and water damage totaled approximately $10 billion, making Matthew the 10th most destructive hurricane to affect the United States.</a:t>
            </a:r>
          </a:p>
        </p:txBody>
      </p:sp>
      <p:sp>
        <p:nvSpPr>
          <p:cNvPr id="5" name="txt_ei_ecosystem_impacts"/>
          <p:cNvSpPr>
            <a:spLocks noGrp="1"/>
          </p:cNvSpPr>
          <p:nvPr>
            <p:ph type="body" sz="quarter" idx="16"/>
          </p:nvPr>
        </p:nvSpPr>
        <p:spPr>
          <a:xfrm>
            <a:off x="4978966" y="4493406"/>
            <a:ext cx="2743200" cy="1645920"/>
          </a:xfrm>
        </p:spPr>
        <p:txBody>
          <a:bodyPr/>
          <a:lstStyle/>
          <a:p>
            <a:r>
              <a:rPr dirty="0"/>
              <a:t>Aquatic life, like oysters, crabs, shrimp, fish, phytoplankton, etc. rely on specific levels of salinity and dissolved oxygen to thrive and survive. The weather impacts from Matthew caused significant drops in the levels of salinity and notable changes to the regular diurnal cycle of dissolved oxygen, potentially stressing organisms.</a:t>
            </a:r>
          </a:p>
        </p:txBody>
      </p:sp>
      <p:sp>
        <p:nvSpPr>
          <p:cNvPr id="6" name="txt_weather_data_notes"/>
          <p:cNvSpPr>
            <a:spLocks noGrp="1"/>
          </p:cNvSpPr>
          <p:nvPr>
            <p:ph type="body" sz="quarter" idx="13"/>
          </p:nvPr>
        </p:nvSpPr>
        <p:spPr>
          <a:xfrm>
            <a:off x="218173" y="9600224"/>
            <a:ext cx="5486400" cy="228600"/>
          </a:xfrm>
        </p:spPr>
        <p:txBody>
          <a:bodyPr/>
          <a:lstStyle/>
          <a:p>
            <a:r>
              <a:rPr dirty="0"/>
              <a:t>Data reporting time periods for Hurricane Matthew: 10/</a:t>
            </a:r>
            <a:r>
              <a:rPr lang="en-US" dirty="0"/>
              <a:t>7</a:t>
            </a:r>
            <a:r>
              <a:rPr dirty="0"/>
              <a:t>/2016 - 10/1</a:t>
            </a:r>
            <a:r>
              <a:rPr lang="en-US" dirty="0"/>
              <a:t>1</a:t>
            </a:r>
            <a:r>
              <a:rPr dirty="0"/>
              <a:t>/2016</a:t>
            </a:r>
          </a:p>
        </p:txBody>
      </p:sp>
      <p:sp>
        <p:nvSpPr>
          <p:cNvPr id="7" name="txt_weather_co_box"/>
          <p:cNvSpPr>
            <a:spLocks noGrp="1"/>
          </p:cNvSpPr>
          <p:nvPr>
            <p:ph type="body" sz="quarter" idx="12"/>
          </p:nvPr>
        </p:nvSpPr>
        <p:spPr>
          <a:xfrm>
            <a:off x="6225679" y="7328628"/>
            <a:ext cx="1417320" cy="2240280"/>
          </a:xfrm>
        </p:spPr>
        <p:txBody>
          <a:bodyPr/>
          <a:lstStyle/>
          <a:p>
            <a:r>
              <a:t>Peak wind measurements were recorded when Matthew traveled along along the South Carolina coast on Oct. 8. Heavy rainfall occurred on both Oct. 7 and Oct. 8.</a:t>
            </a:r>
          </a:p>
        </p:txBody>
      </p:sp>
      <p:pic>
        <p:nvPicPr>
          <p:cNvPr id="8" name="img_storm_track"/>
          <p:cNvPicPr>
            <a:picLocks noGrp="1"/>
          </p:cNvPicPr>
          <p:nvPr>
            <p:ph type="pic" sz="quarter" idx="11"/>
          </p:nvPr>
        </p:nvPicPr>
        <p:blipFill>
          <a:blip r:embed="rId2" cstate="print"/>
          <a:stretch>
            <a:fillRect/>
          </a:stretch>
        </p:blipFill>
        <p:spPr>
          <a:xfrm>
            <a:off x="0" y="1804274"/>
            <a:ext cx="4160520" cy="4572000"/>
          </a:xfrm>
          <a:prstGeom prst="rect">
            <a:avLst/>
          </a:prstGeom>
        </p:spPr>
      </p:pic>
      <p:sp>
        <p:nvSpPr>
          <p:cNvPr id="9" name="Star: 4 Points 8">
            <a:extLst>
              <a:ext uri="{FF2B5EF4-FFF2-40B4-BE49-F238E27FC236}">
                <a16:creationId xmlns:a16="http://schemas.microsoft.com/office/drawing/2014/main" id="{DDA94DA7-F9D2-451D-8919-BC148588C38E}"/>
              </a:ext>
            </a:extLst>
          </p:cNvPr>
          <p:cNvSpPr/>
          <p:nvPr/>
        </p:nvSpPr>
        <p:spPr>
          <a:xfrm>
            <a:off x="1188211" y="3188984"/>
            <a:ext cx="248239" cy="248239"/>
          </a:xfrm>
          <a:prstGeom prst="star4">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95E339-926A-4E78-A86B-4023252037D3}"/>
              </a:ext>
            </a:extLst>
          </p:cNvPr>
          <p:cNvSpPr txBox="1"/>
          <p:nvPr/>
        </p:nvSpPr>
        <p:spPr>
          <a:xfrm>
            <a:off x="1312331" y="3259992"/>
            <a:ext cx="596459" cy="276999"/>
          </a:xfrm>
          <a:prstGeom prst="rect">
            <a:avLst/>
          </a:prstGeom>
          <a:noFill/>
        </p:spPr>
        <p:txBody>
          <a:bodyPr wrap="square" rtlCol="0">
            <a:spAutoFit/>
          </a:bodyPr>
          <a:lstStyle/>
          <a:p>
            <a:r>
              <a:rPr lang="en-US" sz="1200" b="1" dirty="0">
                <a:solidFill>
                  <a:srgbClr val="247BA0"/>
                </a:solidFill>
              </a:rPr>
              <a:t>ACE</a:t>
            </a:r>
          </a:p>
        </p:txBody>
      </p:sp>
      <p:graphicFrame>
        <p:nvGraphicFramePr>
          <p:cNvPr id="12" name="Table 32">
            <a:extLst>
              <a:ext uri="{FF2B5EF4-FFF2-40B4-BE49-F238E27FC236}">
                <a16:creationId xmlns:a16="http://schemas.microsoft.com/office/drawing/2014/main" id="{38580557-DEB0-4417-A0BD-DEA1D48CC658}"/>
              </a:ext>
            </a:extLst>
          </p:cNvPr>
          <p:cNvGraphicFramePr>
            <a:graphicFrameLocks noGrp="1"/>
          </p:cNvGraphicFramePr>
          <p:nvPr>
            <p:extLst>
              <p:ext uri="{D42A27DB-BD31-4B8C-83A1-F6EECF244321}">
                <p14:modId xmlns:p14="http://schemas.microsoft.com/office/powerpoint/2010/main" val="1035290112"/>
              </p:ext>
            </p:extLst>
          </p:nvPr>
        </p:nvGraphicFramePr>
        <p:xfrm>
          <a:off x="218173" y="7337854"/>
          <a:ext cx="5943552" cy="224028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886900834"/>
                    </a:ext>
                  </a:extLst>
                </a:gridCol>
                <a:gridCol w="1097280">
                  <a:extLst>
                    <a:ext uri="{9D8B030D-6E8A-4147-A177-3AD203B41FA5}">
                      <a16:colId xmlns:a16="http://schemas.microsoft.com/office/drawing/2014/main" val="2866511701"/>
                    </a:ext>
                  </a:extLst>
                </a:gridCol>
                <a:gridCol w="914388">
                  <a:extLst>
                    <a:ext uri="{9D8B030D-6E8A-4147-A177-3AD203B41FA5}">
                      <a16:colId xmlns:a16="http://schemas.microsoft.com/office/drawing/2014/main" val="1258199888"/>
                    </a:ext>
                  </a:extLst>
                </a:gridCol>
                <a:gridCol w="914388">
                  <a:extLst>
                    <a:ext uri="{9D8B030D-6E8A-4147-A177-3AD203B41FA5}">
                      <a16:colId xmlns:a16="http://schemas.microsoft.com/office/drawing/2014/main" val="4185574784"/>
                    </a:ext>
                  </a:extLst>
                </a:gridCol>
                <a:gridCol w="914388">
                  <a:extLst>
                    <a:ext uri="{9D8B030D-6E8A-4147-A177-3AD203B41FA5}">
                      <a16:colId xmlns:a16="http://schemas.microsoft.com/office/drawing/2014/main" val="3524960884"/>
                    </a:ext>
                  </a:extLst>
                </a:gridCol>
                <a:gridCol w="914388">
                  <a:extLst>
                    <a:ext uri="{9D8B030D-6E8A-4147-A177-3AD203B41FA5}">
                      <a16:colId xmlns:a16="http://schemas.microsoft.com/office/drawing/2014/main" val="1048151436"/>
                    </a:ext>
                  </a:extLst>
                </a:gridCol>
              </a:tblGrid>
              <a:tr h="592040">
                <a:tc>
                  <a:txBody>
                    <a:bodyPr/>
                    <a:lstStyle/>
                    <a:p>
                      <a:pPr algn="ctr" fontAlgn="ctr"/>
                      <a:r>
                        <a:rPr lang="en-US" sz="1000" b="1" i="0" u="none" strike="noStrike">
                          <a:solidFill>
                            <a:srgbClr val="FFFFFF"/>
                          </a:solidFill>
                          <a:effectLst/>
                          <a:latin typeface="Calibri" panose="020F0502020204030204" pitchFamily="34" charset="0"/>
                        </a:rPr>
                        <a:t>Station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Rainfall</a:t>
                      </a:r>
                    </a:p>
                    <a:p>
                      <a:pPr algn="ctr"/>
                      <a:r>
                        <a:rPr lang="en-US" sz="900" b="0" i="1" dirty="0"/>
                        <a:t>Total (in)</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Rainfall</a:t>
                      </a:r>
                    </a:p>
                    <a:p>
                      <a:pPr algn="ctr"/>
                      <a:r>
                        <a:rPr lang="en-US" sz="900" b="0" i="1" dirty="0"/>
                        <a:t>Average Intensity (in/</a:t>
                      </a:r>
                      <a:r>
                        <a:rPr lang="en-US" sz="900" b="0" i="1" dirty="0" err="1"/>
                        <a:t>hr</a:t>
                      </a:r>
                      <a:r>
                        <a:rPr lang="en-US" sz="900" b="0" i="1" dirty="0"/>
                        <a: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Wind Speed</a:t>
                      </a:r>
                    </a:p>
                    <a:p>
                      <a:pPr algn="ctr"/>
                      <a:r>
                        <a:rPr lang="en-US" sz="900" b="0" i="1" dirty="0"/>
                        <a:t>Max (mph)</a:t>
                      </a:r>
                      <a:endParaRPr lang="en-US" sz="900" dirty="0"/>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Wind Speed</a:t>
                      </a:r>
                    </a:p>
                    <a:p>
                      <a:pPr algn="ctr"/>
                      <a:r>
                        <a:rPr lang="en-US" sz="900" b="0" i="1" dirty="0"/>
                        <a:t>Average (mph)</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val="3165179243"/>
                  </a:ext>
                </a:extLst>
              </a:tr>
              <a:tr h="329648">
                <a:tc>
                  <a:txBody>
                    <a:bodyPr/>
                    <a:lstStyle/>
                    <a:p>
                      <a:pPr algn="ctr" fontAlgn="ctr"/>
                      <a:r>
                        <a:rPr lang="en-US" sz="1000" b="1" i="0" u="none" strike="noStrike">
                          <a:solidFill>
                            <a:srgbClr val="247BA0"/>
                          </a:solidFill>
                          <a:effectLst/>
                          <a:latin typeface="Calibri" panose="020F0502020204030204" pitchFamily="34" charset="0"/>
                        </a:rPr>
                        <a:t>Bennett's Point</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10/7/2016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2.44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0.102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30.0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14.0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10709020"/>
                  </a:ext>
                </a:extLst>
              </a:tr>
              <a:tr h="329648">
                <a:tc>
                  <a:txBody>
                    <a:bodyPr/>
                    <a:lstStyle/>
                    <a:p>
                      <a:pPr algn="ctr" fontAlgn="ctr"/>
                      <a:r>
                        <a:rPr lang="en-US" sz="1000" b="1" i="0" u="none" strike="noStrike">
                          <a:solidFill>
                            <a:srgbClr val="247BA0"/>
                          </a:solidFill>
                          <a:effectLst/>
                          <a:latin typeface="Calibri" panose="020F0502020204030204" pitchFamily="34" charset="0"/>
                        </a:rPr>
                        <a:t>Bennett's Point</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10/8/2016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8.95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0.373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41.2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27.7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0518224"/>
                  </a:ext>
                </a:extLst>
              </a:tr>
              <a:tr h="329648">
                <a:tc>
                  <a:txBody>
                    <a:bodyPr/>
                    <a:lstStyle/>
                    <a:p>
                      <a:pPr algn="ctr" fontAlgn="ctr"/>
                      <a:r>
                        <a:rPr lang="en-US" sz="1000" b="0" i="0" u="none" strike="noStrike">
                          <a:solidFill>
                            <a:srgbClr val="247BA0"/>
                          </a:solidFill>
                          <a:effectLst/>
                          <a:latin typeface="Calibri" panose="020F0502020204030204" pitchFamily="34" charset="0"/>
                        </a:rPr>
                        <a:t>Bennett's Point</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10/9/2016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19.0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10.8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5057674"/>
                  </a:ext>
                </a:extLst>
              </a:tr>
              <a:tr h="329648">
                <a:tc>
                  <a:txBody>
                    <a:bodyPr/>
                    <a:lstStyle/>
                    <a:p>
                      <a:pPr algn="ctr" fontAlgn="ctr"/>
                      <a:r>
                        <a:rPr lang="en-US" sz="1000" b="0" i="0" u="none" strike="noStrike">
                          <a:solidFill>
                            <a:srgbClr val="247BA0"/>
                          </a:solidFill>
                          <a:effectLst/>
                          <a:latin typeface="Calibri" panose="020F0502020204030204" pitchFamily="34" charset="0"/>
                        </a:rPr>
                        <a:t>Bennett's Point</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10/10/2016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18.3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8.0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3079533"/>
                  </a:ext>
                </a:extLst>
              </a:tr>
              <a:tr h="329648">
                <a:tc>
                  <a:txBody>
                    <a:bodyPr/>
                    <a:lstStyle/>
                    <a:p>
                      <a:pPr algn="ctr" fontAlgn="ctr"/>
                      <a:r>
                        <a:rPr lang="en-US" sz="1000" b="0" i="0" u="none" strike="noStrike">
                          <a:solidFill>
                            <a:srgbClr val="247BA0"/>
                          </a:solidFill>
                          <a:effectLst/>
                          <a:latin typeface="Calibri" panose="020F0502020204030204" pitchFamily="34" charset="0"/>
                        </a:rPr>
                        <a:t>Bennett's Point</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10/11/2016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0.9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16113686"/>
                  </a:ext>
                </a:extLst>
              </a:tr>
            </a:tbl>
          </a:graphicData>
        </a:graphic>
      </p:graphicFrame>
      <p:sp>
        <p:nvSpPr>
          <p:cNvPr id="13" name="TextBox 12">
            <a:extLst>
              <a:ext uri="{FF2B5EF4-FFF2-40B4-BE49-F238E27FC236}">
                <a16:creationId xmlns:a16="http://schemas.microsoft.com/office/drawing/2014/main" id="{4E9915B1-BB0F-40D4-B5B7-A409DDF86CB5}"/>
              </a:ext>
            </a:extLst>
          </p:cNvPr>
          <p:cNvSpPr txBox="1"/>
          <p:nvPr/>
        </p:nvSpPr>
        <p:spPr>
          <a:xfrm>
            <a:off x="1143000" y="1828737"/>
            <a:ext cx="3017520" cy="215444"/>
          </a:xfrm>
          <a:prstGeom prst="rect">
            <a:avLst/>
          </a:prstGeom>
          <a:solidFill>
            <a:srgbClr val="E7E6E6">
              <a:alpha val="50196"/>
            </a:srgbClr>
          </a:solidFill>
          <a:ln>
            <a:noFill/>
          </a:ln>
        </p:spPr>
        <p:txBody>
          <a:bodyPr wrap="square" rtlCol="0">
            <a:spAutoFit/>
          </a:bodyPr>
          <a:lstStyle/>
          <a:p>
            <a:r>
              <a:rPr lang="en-US" sz="800" i="1" dirty="0">
                <a:solidFill>
                  <a:schemeClr val="tx1">
                    <a:lumMod val="50000"/>
                    <a:lumOff val="50000"/>
                  </a:schemeClr>
                </a:solidFill>
              </a:rPr>
              <a:t>Source: https://oceanservice.noaa.gov/news/historical-hurricanes/</a:t>
            </a:r>
          </a:p>
        </p:txBody>
      </p:sp>
      <p:sp>
        <p:nvSpPr>
          <p:cNvPr id="15" name="TextBox 14">
            <a:extLst>
              <a:ext uri="{FF2B5EF4-FFF2-40B4-BE49-F238E27FC236}">
                <a16:creationId xmlns:a16="http://schemas.microsoft.com/office/drawing/2014/main" id="{6D49FA41-88E3-45A1-9F7D-3274506FA0E1}"/>
              </a:ext>
            </a:extLst>
          </p:cNvPr>
          <p:cNvSpPr txBox="1"/>
          <p:nvPr/>
        </p:nvSpPr>
        <p:spPr>
          <a:xfrm>
            <a:off x="1921243" y="2874115"/>
            <a:ext cx="2080260" cy="1177402"/>
          </a:xfrm>
          <a:prstGeom prst="rect">
            <a:avLst/>
          </a:prstGeom>
          <a:solidFill>
            <a:srgbClr val="01071D">
              <a:alpha val="49804"/>
            </a:srgbClr>
          </a:solidFill>
          <a:ln>
            <a:noFill/>
          </a:ln>
        </p:spPr>
        <p:txBody>
          <a:bodyPr wrap="square" rtlCol="0" anchor="ctr" anchorCtr="0">
            <a:noAutofit/>
          </a:bodyPr>
          <a:lstStyle/>
          <a:p>
            <a:r>
              <a:rPr lang="en-US" sz="1000" i="1" dirty="0">
                <a:solidFill>
                  <a:schemeClr val="bg1"/>
                </a:solidFill>
              </a:rPr>
              <a:t>Matthew was a category 2 hurricane as it approached the ACE Basin NERR. A subtropical ridge caused Matthew to make a sharp turn to the northeast and weaken further. Matthew made landfall near </a:t>
            </a:r>
            <a:r>
              <a:rPr lang="en-US" sz="1000" i="1" dirty="0" err="1">
                <a:solidFill>
                  <a:schemeClr val="bg1"/>
                </a:solidFill>
              </a:rPr>
              <a:t>McClellanville</a:t>
            </a:r>
            <a:r>
              <a:rPr lang="en-US" sz="1000" i="1" dirty="0">
                <a:solidFill>
                  <a:schemeClr val="bg1"/>
                </a:solidFill>
              </a:rPr>
              <a:t>, SC after passing ACE.</a:t>
            </a:r>
          </a:p>
        </p:txBody>
      </p:sp>
      <p:sp>
        <p:nvSpPr>
          <p:cNvPr id="16" name="Rectangle 15">
            <a:extLst>
              <a:ext uri="{FF2B5EF4-FFF2-40B4-BE49-F238E27FC236}">
                <a16:creationId xmlns:a16="http://schemas.microsoft.com/office/drawing/2014/main" id="{896125A3-C51D-447A-B181-3888DD4FED21}"/>
              </a:ext>
            </a:extLst>
          </p:cNvPr>
          <p:cNvSpPr/>
          <p:nvPr/>
        </p:nvSpPr>
        <p:spPr>
          <a:xfrm>
            <a:off x="221983" y="7932126"/>
            <a:ext cx="5943552" cy="618602"/>
          </a:xfrm>
          <a:prstGeom prst="rect">
            <a:avLst/>
          </a:prstGeom>
          <a:noFill/>
          <a:ln w="28575">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t>Rainfall</a:t>
            </a:r>
          </a:p>
        </p:txBody>
      </p:sp>
      <p:sp>
        <p:nvSpPr>
          <p:cNvPr id="3" name="txt_met_plot_caption_1"/>
          <p:cNvSpPr>
            <a:spLocks noGrp="1"/>
          </p:cNvSpPr>
          <p:nvPr>
            <p:ph type="body" sz="quarter" idx="12"/>
          </p:nvPr>
        </p:nvSpPr>
        <p:spPr>
          <a:xfrm>
            <a:off x="0" y="5836303"/>
            <a:ext cx="4050792" cy="457200"/>
          </a:xfrm>
        </p:spPr>
        <p:txBody>
          <a:bodyPr/>
          <a:lstStyle/>
          <a:p>
            <a:r>
              <a:rPr b="1" dirty="0">
                <a:solidFill>
                  <a:srgbClr val="247BA0"/>
                </a:solidFill>
              </a:rPr>
              <a:t>Daily Rainfall measurements </a:t>
            </a:r>
            <a:r>
              <a:rPr dirty="0"/>
              <a:t>at the weather station from Oct. 5 through Oct. 10.</a:t>
            </a:r>
          </a:p>
        </p:txBody>
      </p:sp>
      <p:sp>
        <p:nvSpPr>
          <p:cNvPr id="4" name="txt_met_plot_ttl_2"/>
          <p:cNvSpPr>
            <a:spLocks noGrp="1"/>
          </p:cNvSpPr>
          <p:nvPr>
            <p:ph type="body" sz="quarter" idx="11" hasCustomPrompt="1"/>
          </p:nvPr>
        </p:nvSpPr>
        <p:spPr>
          <a:xfrm>
            <a:off x="0" y="6300888"/>
            <a:ext cx="4050792" cy="548640"/>
          </a:xfrm>
        </p:spPr>
        <p:txBody>
          <a:bodyPr/>
          <a:lstStyle/>
          <a:p>
            <a:r>
              <a:t>Wind Speed</a:t>
            </a:r>
          </a:p>
        </p:txBody>
      </p:sp>
      <p:sp>
        <p:nvSpPr>
          <p:cNvPr id="5" name="txt_met_plot_caption_2"/>
          <p:cNvSpPr>
            <a:spLocks noGrp="1"/>
          </p:cNvSpPr>
          <p:nvPr>
            <p:ph type="body" sz="quarter" idx="13"/>
          </p:nvPr>
        </p:nvSpPr>
        <p:spPr>
          <a:xfrm>
            <a:off x="0" y="9575481"/>
            <a:ext cx="4050792" cy="457200"/>
          </a:xfrm>
        </p:spPr>
        <p:txBody>
          <a:bodyPr/>
          <a:lstStyle/>
          <a:p>
            <a:r>
              <a:rPr b="1" dirty="0">
                <a:solidFill>
                  <a:srgbClr val="247BA0"/>
                </a:solidFill>
              </a:rPr>
              <a:t>Maximum Wind Speed </a:t>
            </a:r>
            <a:r>
              <a:rPr dirty="0"/>
              <a:t>readings at the weather station from Oct. 5 through Oct. 26.</a:t>
            </a:r>
          </a:p>
        </p:txBody>
      </p:sp>
      <p:sp>
        <p:nvSpPr>
          <p:cNvPr id="6" name="txt_met_storm_desc"/>
          <p:cNvSpPr>
            <a:spLocks noGrp="1"/>
          </p:cNvSpPr>
          <p:nvPr>
            <p:ph type="body" sz="quarter" idx="16"/>
          </p:nvPr>
        </p:nvSpPr>
        <p:spPr>
          <a:xfrm>
            <a:off x="4021164" y="4957997"/>
            <a:ext cx="3749040" cy="5029200"/>
          </a:xfrm>
        </p:spPr>
        <p:txBody>
          <a:bodyPr/>
          <a:lstStyle/>
          <a:p>
            <a:endParaRPr lang="en-US" dirty="0"/>
          </a:p>
          <a:p>
            <a:r>
              <a:rPr dirty="0"/>
              <a:t>Torrential rains fell over the South Carolina coast with 11.4 total inches of rainfall recorded at the Bennett’s Point weather station. The effects of storm surge produced maximum inundation levels of 3-5 ft above ground level in South Carolina.  In Beaufort County, inundation occurred at several locations along highway US21 as a result of storm surge. </a:t>
            </a:r>
            <a:endParaRPr lang="en-US" dirty="0"/>
          </a:p>
          <a:p>
            <a:endParaRPr lang="en-US" dirty="0"/>
          </a:p>
          <a:p>
            <a:r>
              <a:rPr dirty="0"/>
              <a:t>The combination of storm surge and inland freshwater flooding caused by excessive rainfall resulted in damage to more than one million structures, forcing businesses from Florida to North Carolina to temporarily close.
The max wind speed recorded at Bennett’s Point was 41 mph. Matthew’s wind field caused structural damage to homes and businesses. Downed trees and utility lines caused massive power outages. </a:t>
            </a:r>
            <a:endParaRPr lang="en-US" dirty="0"/>
          </a:p>
          <a:p>
            <a:endParaRPr lang="en-US" dirty="0"/>
          </a:p>
          <a:p>
            <a:r>
              <a:rPr dirty="0"/>
              <a:t>Across South Carolina, Matthew caused over a billion dollars in damage, left 800,000 people without electrical power, and caused environmental problems.</a:t>
            </a:r>
          </a:p>
        </p:txBody>
      </p:sp>
      <p:pic>
        <p:nvPicPr>
          <p:cNvPr id="7" name="img_met_plot_1"/>
          <p:cNvPicPr>
            <a:picLocks noGrp="1"/>
          </p:cNvPicPr>
          <p:nvPr>
            <p:ph type="pic" sz="quarter" idx="18"/>
          </p:nvPr>
        </p:nvPicPr>
        <p:blipFill>
          <a:blip r:embed="rId2" cstate="print"/>
          <a:stretch>
            <a:fillRect/>
          </a:stretch>
        </p:blipFill>
        <p:spPr>
          <a:xfrm>
            <a:off x="276017" y="602753"/>
            <a:ext cx="3657600" cy="5212080"/>
          </a:xfrm>
          <a:prstGeom prst="rect">
            <a:avLst/>
          </a:prstGeom>
        </p:spPr>
      </p:pic>
      <p:pic>
        <p:nvPicPr>
          <p:cNvPr id="8" name="img_met_plot_2"/>
          <p:cNvPicPr>
            <a:picLocks noGrp="1"/>
          </p:cNvPicPr>
          <p:nvPr>
            <p:ph type="pic" sz="quarter" idx="19"/>
          </p:nvPr>
        </p:nvPicPr>
        <p:blipFill>
          <a:blip r:embed="rId3" cstate="print"/>
          <a:stretch>
            <a:fillRect/>
          </a:stretch>
        </p:blipFill>
        <p:spPr>
          <a:xfrm>
            <a:off x="274320" y="6991002"/>
            <a:ext cx="3657600" cy="2468880"/>
          </a:xfrm>
          <a:prstGeom prst="rect">
            <a:avLst/>
          </a:prstGeom>
        </p:spPr>
      </p:pic>
      <p:pic>
        <p:nvPicPr>
          <p:cNvPr id="9" name="img_storm_1"/>
          <p:cNvPicPr>
            <a:picLocks noGrp="1"/>
          </p:cNvPicPr>
          <p:nvPr>
            <p:ph type="pic" sz="quarter" idx="14"/>
          </p:nvPr>
        </p:nvPicPr>
        <p:blipFill>
          <a:blip r:embed="rId4" cstate="print"/>
          <a:stretch>
            <a:fillRect/>
          </a:stretch>
        </p:blipFill>
        <p:spPr>
          <a:xfrm>
            <a:off x="4023360" y="3153"/>
            <a:ext cx="3749040" cy="2468880"/>
          </a:xfrm>
          <a:prstGeom prst="rect">
            <a:avLst/>
          </a:prstGeom>
        </p:spPr>
      </p:pic>
      <p:pic>
        <p:nvPicPr>
          <p:cNvPr id="10" name="img_storm_2"/>
          <p:cNvPicPr>
            <a:picLocks noGrp="1"/>
          </p:cNvPicPr>
          <p:nvPr>
            <p:ph type="pic" sz="quarter" idx="15"/>
          </p:nvPr>
        </p:nvPicPr>
        <p:blipFill>
          <a:blip r:embed="rId5" cstate="print"/>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32848" y="191583"/>
            <a:ext cx="3749040" cy="731520"/>
          </a:xfrm>
          <a:solidFill>
            <a:schemeClr val="bg1">
              <a:lumMod val="50000"/>
              <a:alpha val="49804"/>
            </a:schemeClr>
          </a:solidFill>
        </p:spPr>
        <p:txBody>
          <a:bodyPr/>
          <a:lstStyle/>
          <a:p>
            <a:r>
              <a:t>Matthew brought heavy rains, high winds, storm surge, and flooding to South Carolina.</a:t>
            </a:r>
          </a:p>
        </p:txBody>
      </p:sp>
      <p:pic>
        <p:nvPicPr>
          <p:cNvPr id="12" name="Picture 11" descr="Icon&#10;&#10;Description automatically generated">
            <a:extLst>
              <a:ext uri="{FF2B5EF4-FFF2-40B4-BE49-F238E27FC236}">
                <a16:creationId xmlns:a16="http://schemas.microsoft.com/office/drawing/2014/main" id="{21C1512E-1EDB-4E4E-BD2E-8FB3BCBBAC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4704" y="1376395"/>
            <a:ext cx="640081" cy="640081"/>
          </a:xfrm>
          <a:prstGeom prst="rect">
            <a:avLst/>
          </a:prstGeom>
        </p:spPr>
      </p:pic>
      <p:sp>
        <p:nvSpPr>
          <p:cNvPr id="13" name="TextBox 12">
            <a:extLst>
              <a:ext uri="{FF2B5EF4-FFF2-40B4-BE49-F238E27FC236}">
                <a16:creationId xmlns:a16="http://schemas.microsoft.com/office/drawing/2014/main" id="{4618D9E3-D017-41EE-B826-AFB8C68F7A9A}"/>
              </a:ext>
            </a:extLst>
          </p:cNvPr>
          <p:cNvSpPr txBox="1"/>
          <p:nvPr/>
        </p:nvSpPr>
        <p:spPr>
          <a:xfrm>
            <a:off x="1754528" y="1419436"/>
            <a:ext cx="1780635" cy="553998"/>
          </a:xfrm>
          <a:prstGeom prst="rect">
            <a:avLst/>
          </a:prstGeom>
          <a:solidFill>
            <a:schemeClr val="bg1">
              <a:lumMod val="95000"/>
            </a:schemeClr>
          </a:solidFill>
        </p:spPr>
        <p:txBody>
          <a:bodyPr wrap="square" rtlCol="0">
            <a:spAutoFit/>
          </a:bodyPr>
          <a:lstStyle/>
          <a:p>
            <a:r>
              <a:rPr lang="en-US" sz="1000" b="1" dirty="0">
                <a:solidFill>
                  <a:srgbClr val="707070"/>
                </a:solidFill>
              </a:rPr>
              <a:t>A total of 11.4 inches of rainfall fell in the reserve area over the course of two days.</a:t>
            </a:r>
          </a:p>
        </p:txBody>
      </p:sp>
      <p:pic>
        <p:nvPicPr>
          <p:cNvPr id="14" name="Picture 13" descr="A picture containing text, sign&#10;&#10;Description automatically generated">
            <a:extLst>
              <a:ext uri="{FF2B5EF4-FFF2-40B4-BE49-F238E27FC236}">
                <a16:creationId xmlns:a16="http://schemas.microsoft.com/office/drawing/2014/main" id="{7B34D997-B4AB-4D87-B7AE-A68880A3B1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2290" y="7423435"/>
            <a:ext cx="640081" cy="640081"/>
          </a:xfrm>
          <a:prstGeom prst="rect">
            <a:avLst/>
          </a:prstGeom>
        </p:spPr>
      </p:pic>
      <p:sp>
        <p:nvSpPr>
          <p:cNvPr id="15" name="TextBox 14">
            <a:extLst>
              <a:ext uri="{FF2B5EF4-FFF2-40B4-BE49-F238E27FC236}">
                <a16:creationId xmlns:a16="http://schemas.microsoft.com/office/drawing/2014/main" id="{B2541575-70CA-4475-85C0-A20EAA51620C}"/>
              </a:ext>
            </a:extLst>
          </p:cNvPr>
          <p:cNvSpPr txBox="1"/>
          <p:nvPr/>
        </p:nvSpPr>
        <p:spPr>
          <a:xfrm>
            <a:off x="1686098" y="7472597"/>
            <a:ext cx="1506643" cy="553998"/>
          </a:xfrm>
          <a:prstGeom prst="rect">
            <a:avLst/>
          </a:prstGeom>
          <a:solidFill>
            <a:schemeClr val="bg1">
              <a:lumMod val="95000"/>
            </a:schemeClr>
          </a:solidFill>
        </p:spPr>
        <p:txBody>
          <a:bodyPr wrap="square" rtlCol="0">
            <a:spAutoFit/>
          </a:bodyPr>
          <a:lstStyle/>
          <a:p>
            <a:r>
              <a:rPr lang="en-US" sz="1000" b="1" dirty="0">
                <a:solidFill>
                  <a:srgbClr val="707070"/>
                </a:solidFill>
              </a:rPr>
              <a:t>Max wind speed recorded at the reserve was 41 mph on Oct. 8</a:t>
            </a:r>
          </a:p>
        </p:txBody>
      </p:sp>
      <p:cxnSp>
        <p:nvCxnSpPr>
          <p:cNvPr id="16" name="Straight Arrow Connector 15">
            <a:extLst>
              <a:ext uri="{FF2B5EF4-FFF2-40B4-BE49-F238E27FC236}">
                <a16:creationId xmlns:a16="http://schemas.microsoft.com/office/drawing/2014/main" id="{B5AAE871-D202-4547-AA0F-5666EE223553}"/>
              </a:ext>
            </a:extLst>
          </p:cNvPr>
          <p:cNvCxnSpPr>
            <a:cxnSpLocks/>
          </p:cNvCxnSpPr>
          <p:nvPr/>
        </p:nvCxnSpPr>
        <p:spPr>
          <a:xfrm flipH="1">
            <a:off x="1317519" y="7647996"/>
            <a:ext cx="365760" cy="0"/>
          </a:xfrm>
          <a:prstGeom prst="straightConnector1">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t>As Matthew approached the area surrounding ACE on Oct. 8, salinity levels dropped and the range in dissolved oxygen compressed.</a:t>
            </a:r>
          </a:p>
        </p:txBody>
      </p:sp>
      <p:sp>
        <p:nvSpPr>
          <p:cNvPr id="3" name="txt_wq_data_notes"/>
          <p:cNvSpPr>
            <a:spLocks noGrp="1"/>
          </p:cNvSpPr>
          <p:nvPr>
            <p:ph type="body" sz="quarter" idx="13"/>
          </p:nvPr>
        </p:nvSpPr>
        <p:spPr>
          <a:xfrm>
            <a:off x="1639667" y="3158796"/>
            <a:ext cx="5486400" cy="228600"/>
          </a:xfrm>
        </p:spPr>
        <p:txBody>
          <a:bodyPr/>
          <a:lstStyle/>
          <a:p>
            <a:r>
              <a:rPr dirty="0"/>
              <a:t>Data reporting time periods for Hurricane Matthew: 10/</a:t>
            </a:r>
            <a:r>
              <a:rPr lang="en-US" dirty="0"/>
              <a:t>7</a:t>
            </a:r>
            <a:r>
              <a:rPr dirty="0"/>
              <a:t>/2016 - 10/1</a:t>
            </a:r>
            <a:r>
              <a:rPr lang="en-US" dirty="0"/>
              <a:t>1</a:t>
            </a:r>
            <a:r>
              <a:rPr dirty="0"/>
              <a:t>/2016</a:t>
            </a:r>
          </a:p>
        </p:txBody>
      </p:sp>
      <p:sp>
        <p:nvSpPr>
          <p:cNvPr id="4" name="txt_wq_plot_ttl_1"/>
          <p:cNvSpPr>
            <a:spLocks noGrp="1"/>
          </p:cNvSpPr>
          <p:nvPr>
            <p:ph type="body" sz="quarter" idx="11" hasCustomPrompt="1"/>
          </p:nvPr>
        </p:nvSpPr>
        <p:spPr>
          <a:xfrm>
            <a:off x="0" y="3533495"/>
            <a:ext cx="3840480" cy="548640"/>
          </a:xfrm>
        </p:spPr>
        <p:txBody>
          <a:bodyPr/>
          <a:lstStyle/>
          <a:p>
            <a:r>
              <a:t>Salinity</a:t>
            </a:r>
          </a:p>
        </p:txBody>
      </p:sp>
      <p:sp>
        <p:nvSpPr>
          <p:cNvPr id="5" name="txt_wq_plot_caption_1"/>
          <p:cNvSpPr>
            <a:spLocks noGrp="1"/>
          </p:cNvSpPr>
          <p:nvPr>
            <p:ph type="body" sz="quarter" idx="21"/>
          </p:nvPr>
        </p:nvSpPr>
        <p:spPr>
          <a:xfrm>
            <a:off x="0" y="6591697"/>
            <a:ext cx="3749040" cy="274320"/>
          </a:xfrm>
        </p:spPr>
        <p:txBody>
          <a:bodyPr/>
          <a:lstStyle/>
          <a:p>
            <a:r>
              <a:rPr b="1" dirty="0">
                <a:solidFill>
                  <a:srgbClr val="247BA0"/>
                </a:solidFill>
              </a:rPr>
              <a:t>Salinity levels </a:t>
            </a:r>
            <a:r>
              <a:rPr dirty="0"/>
              <a:t>from Oct. 5 through Oct. 26.</a:t>
            </a:r>
          </a:p>
        </p:txBody>
      </p:sp>
      <p:sp>
        <p:nvSpPr>
          <p:cNvPr id="6" name="txt_wq_plot_ttl_2"/>
          <p:cNvSpPr>
            <a:spLocks noGrp="1"/>
          </p:cNvSpPr>
          <p:nvPr>
            <p:ph type="body" sz="quarter" idx="14" hasCustomPrompt="1"/>
          </p:nvPr>
        </p:nvSpPr>
        <p:spPr>
          <a:xfrm>
            <a:off x="3900142" y="3533495"/>
            <a:ext cx="3840480" cy="548640"/>
          </a:xfrm>
        </p:spPr>
        <p:txBody>
          <a:bodyPr/>
          <a:lstStyle/>
          <a:p>
            <a:r>
              <a:t>Dissolved Oxygen</a:t>
            </a:r>
          </a:p>
        </p:txBody>
      </p:sp>
      <p:sp>
        <p:nvSpPr>
          <p:cNvPr id="7" name="txt_wq_plot_caption_2"/>
          <p:cNvSpPr>
            <a:spLocks noGrp="1"/>
          </p:cNvSpPr>
          <p:nvPr>
            <p:ph type="body" sz="quarter" idx="22"/>
          </p:nvPr>
        </p:nvSpPr>
        <p:spPr>
          <a:xfrm>
            <a:off x="3872079" y="6591572"/>
            <a:ext cx="3749040" cy="274320"/>
          </a:xfrm>
        </p:spPr>
        <p:txBody>
          <a:bodyPr/>
          <a:lstStyle/>
          <a:p>
            <a:r>
              <a:rPr b="1" dirty="0">
                <a:solidFill>
                  <a:srgbClr val="247BA0"/>
                </a:solidFill>
              </a:rPr>
              <a:t>Dissolved Oxygen levels </a:t>
            </a:r>
            <a:r>
              <a:rPr dirty="0"/>
              <a:t>from Oct. 5 through Oct. 26.</a:t>
            </a:r>
          </a:p>
        </p:txBody>
      </p:sp>
      <p:sp>
        <p:nvSpPr>
          <p:cNvPr id="8" name="txt_wq_ecosystem"/>
          <p:cNvSpPr>
            <a:spLocks noGrp="1"/>
          </p:cNvSpPr>
          <p:nvPr>
            <p:ph type="body" sz="quarter" idx="24"/>
          </p:nvPr>
        </p:nvSpPr>
        <p:spPr>
          <a:xfrm>
            <a:off x="0" y="6906271"/>
            <a:ext cx="3931920" cy="3017520"/>
          </a:xfrm>
        </p:spPr>
        <p:txBody>
          <a:bodyPr/>
          <a:lstStyle/>
          <a:p>
            <a:r>
              <a:t>Salinity and dissolved oxygen levels recorded at Edisto Island (EI) show initial and post-storm impacts on water quality. Dissolved oxygen levels were impacted at the onset of Matthew. The regular diurnal variation was compressed, and levels stayed in the higher range during the flooding.  Similarly, salinity levels experienced compression in its regular diurnal variation cycle but at low levels after a rapid drop in salinity.  
Dramatic changes in salinity oxygen can cause stress to some aquatic organisms depending on the species and how long the levels deviate from what is normal. Water quality stresses can impact survival and future populations.</a:t>
            </a:r>
          </a:p>
        </p:txBody>
      </p:sp>
      <p:sp>
        <p:nvSpPr>
          <p:cNvPr id="9" name="txt_highlight_2"/>
          <p:cNvSpPr>
            <a:spLocks noGrp="1"/>
          </p:cNvSpPr>
          <p:nvPr>
            <p:ph type="body" sz="quarter" idx="26"/>
          </p:nvPr>
        </p:nvSpPr>
        <p:spPr>
          <a:xfrm>
            <a:off x="4258282" y="9513152"/>
            <a:ext cx="3200400" cy="420624"/>
          </a:xfrm>
        </p:spPr>
        <p:txBody>
          <a:bodyPr/>
          <a:lstStyle/>
          <a:p>
            <a:r>
              <a:rPr dirty="0"/>
              <a:t>Every plant and animal species have habitat preferences and requirements. Understanding these habitats</a:t>
            </a:r>
            <a:br>
              <a:rPr lang="en-US" dirty="0"/>
            </a:br>
            <a:r>
              <a:rPr dirty="0"/>
              <a:t> is critical to understanding populations.</a:t>
            </a:r>
          </a:p>
        </p:txBody>
      </p:sp>
      <p:pic>
        <p:nvPicPr>
          <p:cNvPr id="10" name="img_wq_plot_1"/>
          <p:cNvPicPr>
            <a:picLocks noGrp="1"/>
          </p:cNvPicPr>
          <p:nvPr>
            <p:ph type="pic" sz="quarter" idx="19"/>
          </p:nvPr>
        </p:nvPicPr>
        <p:blipFill>
          <a:blip r:embed="rId2" cstate="print"/>
          <a:stretch>
            <a:fillRect/>
          </a:stretch>
        </p:blipFill>
        <p:spPr>
          <a:xfrm>
            <a:off x="91440" y="4097292"/>
            <a:ext cx="3657600" cy="2468880"/>
          </a:xfrm>
          <a:prstGeom prst="rect">
            <a:avLst/>
          </a:prstGeom>
        </p:spPr>
      </p:pic>
      <p:pic>
        <p:nvPicPr>
          <p:cNvPr id="11" name="img_wq_plot_2"/>
          <p:cNvPicPr>
            <a:picLocks noGrp="1"/>
          </p:cNvPicPr>
          <p:nvPr>
            <p:ph type="pic" sz="quarter" idx="25"/>
          </p:nvPr>
        </p:nvPicPr>
        <p:blipFill>
          <a:blip r:embed="rId3" cstate="print"/>
          <a:stretch>
            <a:fillRect/>
          </a:stretch>
        </p:blipFill>
        <p:spPr>
          <a:xfrm>
            <a:off x="3931920" y="4099627"/>
            <a:ext cx="3657600" cy="2468880"/>
          </a:xfrm>
          <a:prstGeom prst="rect">
            <a:avLst/>
          </a:prstGeom>
        </p:spPr>
      </p:pic>
      <p:pic>
        <p:nvPicPr>
          <p:cNvPr id="12" name="img_wq_ecosystem"/>
          <p:cNvPicPr>
            <a:picLocks noGrp="1"/>
          </p:cNvPicPr>
          <p:nvPr>
            <p:ph type="pic" sz="quarter" idx="23"/>
          </p:nvPr>
        </p:nvPicPr>
        <p:blipFill>
          <a:blip r:embed="rId4" cstate="print"/>
          <a:stretch>
            <a:fillRect/>
          </a:stretch>
        </p:blipFill>
        <p:spPr>
          <a:xfrm>
            <a:off x="4258282" y="7109283"/>
            <a:ext cx="3200400" cy="2377440"/>
          </a:xfrm>
          <a:prstGeom prst="rect">
            <a:avLst/>
          </a:prstGeom>
        </p:spPr>
      </p:pic>
      <p:graphicFrame>
        <p:nvGraphicFramePr>
          <p:cNvPr id="13" name="Table 32">
            <a:extLst>
              <a:ext uri="{FF2B5EF4-FFF2-40B4-BE49-F238E27FC236}">
                <a16:creationId xmlns:a16="http://schemas.microsoft.com/office/drawing/2014/main" id="{8EA76979-B9B1-4ED5-A5F9-795E8F76E4A8}"/>
              </a:ext>
            </a:extLst>
          </p:cNvPr>
          <p:cNvGraphicFramePr>
            <a:graphicFrameLocks noGrp="1"/>
          </p:cNvGraphicFramePr>
          <p:nvPr>
            <p:extLst>
              <p:ext uri="{D42A27DB-BD31-4B8C-83A1-F6EECF244321}">
                <p14:modId xmlns:p14="http://schemas.microsoft.com/office/powerpoint/2010/main" val="2960118302"/>
              </p:ext>
            </p:extLst>
          </p:nvPr>
        </p:nvGraphicFramePr>
        <p:xfrm>
          <a:off x="1633736" y="696339"/>
          <a:ext cx="6035040" cy="2474220"/>
        </p:xfrm>
        <a:graphic>
          <a:graphicData uri="http://schemas.openxmlformats.org/drawingml/2006/table">
            <a:tbl>
              <a:tblPr firstRow="1" bandRow="1">
                <a:tableStyleId>{5C22544A-7EE6-4342-B048-85BDC9FD1C3A}</a:tableStyleId>
              </a:tblPr>
              <a:tblGrid>
                <a:gridCol w="1195968">
                  <a:extLst>
                    <a:ext uri="{9D8B030D-6E8A-4147-A177-3AD203B41FA5}">
                      <a16:colId xmlns:a16="http://schemas.microsoft.com/office/drawing/2014/main" val="886900834"/>
                    </a:ext>
                  </a:extLst>
                </a:gridCol>
                <a:gridCol w="735980">
                  <a:extLst>
                    <a:ext uri="{9D8B030D-6E8A-4147-A177-3AD203B41FA5}">
                      <a16:colId xmlns:a16="http://schemas.microsoft.com/office/drawing/2014/main" val="2866511701"/>
                    </a:ext>
                  </a:extLst>
                </a:gridCol>
                <a:gridCol w="809579">
                  <a:extLst>
                    <a:ext uri="{9D8B030D-6E8A-4147-A177-3AD203B41FA5}">
                      <a16:colId xmlns:a16="http://schemas.microsoft.com/office/drawing/2014/main" val="1258199888"/>
                    </a:ext>
                  </a:extLst>
                </a:gridCol>
                <a:gridCol w="809579">
                  <a:extLst>
                    <a:ext uri="{9D8B030D-6E8A-4147-A177-3AD203B41FA5}">
                      <a16:colId xmlns:a16="http://schemas.microsoft.com/office/drawing/2014/main" val="4185574784"/>
                    </a:ext>
                  </a:extLst>
                </a:gridCol>
                <a:gridCol w="827978">
                  <a:extLst>
                    <a:ext uri="{9D8B030D-6E8A-4147-A177-3AD203B41FA5}">
                      <a16:colId xmlns:a16="http://schemas.microsoft.com/office/drawing/2014/main" val="3524960884"/>
                    </a:ext>
                  </a:extLst>
                </a:gridCol>
                <a:gridCol w="827978">
                  <a:extLst>
                    <a:ext uri="{9D8B030D-6E8A-4147-A177-3AD203B41FA5}">
                      <a16:colId xmlns:a16="http://schemas.microsoft.com/office/drawing/2014/main" val="1048151436"/>
                    </a:ext>
                  </a:extLst>
                </a:gridCol>
                <a:gridCol w="827978">
                  <a:extLst>
                    <a:ext uri="{9D8B030D-6E8A-4147-A177-3AD203B41FA5}">
                      <a16:colId xmlns:a16="http://schemas.microsoft.com/office/drawing/2014/main" val="2934377722"/>
                    </a:ext>
                  </a:extLst>
                </a:gridCol>
              </a:tblGrid>
              <a:tr h="649980">
                <a:tc>
                  <a:txBody>
                    <a:bodyPr/>
                    <a:lstStyle/>
                    <a:p>
                      <a:pPr algn="ctr" fontAlgn="ctr"/>
                      <a:r>
                        <a:rPr lang="en-US" sz="1000" b="1" i="0" u="none" strike="noStrike">
                          <a:solidFill>
                            <a:srgbClr val="FFFFFF"/>
                          </a:solidFill>
                          <a:effectLst/>
                          <a:latin typeface="Calibri" panose="020F0502020204030204" pitchFamily="34" charset="0"/>
                        </a:rPr>
                        <a:t>Station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Depth</a:t>
                      </a:r>
                    </a:p>
                    <a:p>
                      <a:pPr algn="ctr"/>
                      <a:r>
                        <a:rPr lang="en-US" sz="900" b="0" i="1" dirty="0"/>
                        <a:t>Maximum</a:t>
                      </a:r>
                    </a:p>
                    <a:p>
                      <a:pPr algn="ctr"/>
                      <a:r>
                        <a:rPr lang="en-US" sz="900" b="0" i="1" dirty="0"/>
                        <a:t> (ft)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Salinity</a:t>
                      </a:r>
                    </a:p>
                    <a:p>
                      <a:pPr algn="ctr"/>
                      <a:r>
                        <a:rPr lang="en-US" sz="900" b="0" i="1" dirty="0"/>
                        <a:t>Minimum </a:t>
                      </a:r>
                    </a:p>
                    <a:p>
                      <a:pPr algn="ctr"/>
                      <a:r>
                        <a:rPr lang="en-US" sz="900" b="0" i="1" dirty="0"/>
                        <a:t>(</a:t>
                      </a:r>
                      <a:r>
                        <a:rPr lang="en-US" sz="900" b="0" i="1" dirty="0" err="1"/>
                        <a:t>psu</a:t>
                      </a:r>
                      <a:r>
                        <a:rPr lang="en-US" sz="900" b="0" i="1" dirty="0"/>
                        <a: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Salinity</a:t>
                      </a:r>
                    </a:p>
                    <a:p>
                      <a:pPr algn="ctr"/>
                      <a:r>
                        <a:rPr lang="en-US" sz="900" b="0" i="1" dirty="0"/>
                        <a:t>Maximum </a:t>
                      </a:r>
                    </a:p>
                    <a:p>
                      <a:pPr algn="ctr"/>
                      <a:r>
                        <a:rPr lang="en-US" sz="900" b="0" i="1" dirty="0"/>
                        <a:t>(</a:t>
                      </a:r>
                      <a:r>
                        <a:rPr lang="en-US" sz="900" b="0" i="1" dirty="0" err="1"/>
                        <a:t>psu</a:t>
                      </a:r>
                      <a:r>
                        <a:rPr lang="en-US" sz="900" b="0" i="1" dirty="0"/>
                        <a:t>)</a:t>
                      </a:r>
                      <a:endParaRPr lang="en-US" sz="900" dirty="0"/>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Dissolved Oxygen</a:t>
                      </a:r>
                    </a:p>
                    <a:p>
                      <a:pPr algn="ctr"/>
                      <a:r>
                        <a:rPr lang="en-US" sz="900" b="0" i="1" dirty="0"/>
                        <a:t>Minimum</a:t>
                      </a:r>
                    </a:p>
                    <a:p>
                      <a:pPr algn="ctr"/>
                      <a:r>
                        <a:rPr lang="en-US" sz="900" b="0" i="1" dirty="0"/>
                        <a:t>(mg/L)</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Dissolved Oxygen</a:t>
                      </a:r>
                    </a:p>
                    <a:p>
                      <a:pPr algn="ctr"/>
                      <a:r>
                        <a:rPr lang="en-US" sz="800" b="0" i="1" dirty="0"/>
                        <a:t>Maximum</a:t>
                      </a:r>
                    </a:p>
                    <a:p>
                      <a:pPr algn="ctr"/>
                      <a:r>
                        <a:rPr lang="en-US" sz="800" b="0" i="1" dirty="0"/>
                        <a:t>(mg/L)</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val="3165179243"/>
                  </a:ext>
                </a:extLst>
              </a:tr>
              <a:tr h="354636">
                <a:tc>
                  <a:txBody>
                    <a:bodyPr/>
                    <a:lstStyle/>
                    <a:p>
                      <a:pPr algn="ctr" fontAlgn="ctr"/>
                      <a:r>
                        <a:rPr lang="en-US" sz="1000" b="0" i="0" u="none" strike="noStrike">
                          <a:solidFill>
                            <a:srgbClr val="247BA0"/>
                          </a:solidFill>
                          <a:effectLst/>
                          <a:latin typeface="Calibri" panose="020F0502020204030204" pitchFamily="34" charset="0"/>
                        </a:rPr>
                        <a:t>Edisto Island</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10/7/2016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11.84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30.9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33.8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4.8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0709020"/>
                  </a:ext>
                </a:extLst>
              </a:tr>
              <a:tr h="354636">
                <a:tc>
                  <a:txBody>
                    <a:bodyPr/>
                    <a:lstStyle/>
                    <a:p>
                      <a:pPr algn="ctr" fontAlgn="ctr"/>
                      <a:r>
                        <a:rPr lang="en-US" sz="1000" b="1" i="0" u="none" strike="noStrike">
                          <a:solidFill>
                            <a:srgbClr val="247BA0"/>
                          </a:solidFill>
                          <a:effectLst/>
                          <a:latin typeface="Calibri" panose="020F0502020204030204" pitchFamily="34" charset="0"/>
                        </a:rPr>
                        <a:t>Edisto Island</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10/8/2016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13.06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24.7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32.9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5.5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6.5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0518224"/>
                  </a:ext>
                </a:extLst>
              </a:tr>
              <a:tr h="354636">
                <a:tc>
                  <a:txBody>
                    <a:bodyPr/>
                    <a:lstStyle/>
                    <a:p>
                      <a:pPr algn="ctr" fontAlgn="ctr"/>
                      <a:r>
                        <a:rPr lang="en-US" sz="1000" b="0" i="0" u="none" strike="noStrike">
                          <a:solidFill>
                            <a:srgbClr val="247BA0"/>
                          </a:solidFill>
                          <a:effectLst/>
                          <a:latin typeface="Calibri" panose="020F0502020204030204" pitchFamily="34" charset="0"/>
                        </a:rPr>
                        <a:t>Edisto Island</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10/9/2016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10.83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23.6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32.9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5.4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5057674"/>
                  </a:ext>
                </a:extLst>
              </a:tr>
              <a:tr h="354636">
                <a:tc>
                  <a:txBody>
                    <a:bodyPr/>
                    <a:lstStyle/>
                    <a:p>
                      <a:pPr algn="ctr" fontAlgn="ctr"/>
                      <a:r>
                        <a:rPr lang="en-US" sz="1000" b="0" i="0" u="none" strike="noStrike">
                          <a:solidFill>
                            <a:srgbClr val="247BA0"/>
                          </a:solidFill>
                          <a:effectLst/>
                          <a:latin typeface="Calibri" panose="020F0502020204030204" pitchFamily="34" charset="0"/>
                        </a:rPr>
                        <a:t>Edisto Island</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10/10/2016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11.78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23.4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34.4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4.8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3079533"/>
                  </a:ext>
                </a:extLst>
              </a:tr>
              <a:tr h="354636">
                <a:tc>
                  <a:txBody>
                    <a:bodyPr/>
                    <a:lstStyle/>
                    <a:p>
                      <a:pPr algn="ctr" fontAlgn="ctr"/>
                      <a:r>
                        <a:rPr lang="en-US" sz="1000" b="0" i="0" u="none" strike="noStrike">
                          <a:solidFill>
                            <a:srgbClr val="247BA0"/>
                          </a:solidFill>
                          <a:effectLst/>
                          <a:latin typeface="Calibri" panose="020F0502020204030204" pitchFamily="34" charset="0"/>
                        </a:rPr>
                        <a:t>Edisto Island</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10/11/2016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8.83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24.9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29.6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5.2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6.0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16113686"/>
                  </a:ext>
                </a:extLst>
              </a:tr>
            </a:tbl>
          </a:graphicData>
        </a:graphic>
      </p:graphicFrame>
      <p:sp>
        <p:nvSpPr>
          <p:cNvPr id="14" name="Rectangle 13">
            <a:extLst>
              <a:ext uri="{FF2B5EF4-FFF2-40B4-BE49-F238E27FC236}">
                <a16:creationId xmlns:a16="http://schemas.microsoft.com/office/drawing/2014/main" id="{532BEA3D-AEBF-4944-B42D-2552F36E78B0}"/>
              </a:ext>
            </a:extLst>
          </p:cNvPr>
          <p:cNvSpPr/>
          <p:nvPr/>
        </p:nvSpPr>
        <p:spPr>
          <a:xfrm>
            <a:off x="1633736" y="1753559"/>
            <a:ext cx="6035040" cy="348018"/>
          </a:xfrm>
          <a:prstGeom prst="rect">
            <a:avLst/>
          </a:prstGeom>
          <a:noFill/>
          <a:ln w="28575">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1484ED-83E7-4BA4-816D-9A1F3E0A1DFC}"/>
              </a:ext>
            </a:extLst>
          </p:cNvPr>
          <p:cNvSpPr txBox="1"/>
          <p:nvPr/>
        </p:nvSpPr>
        <p:spPr>
          <a:xfrm>
            <a:off x="511023" y="5590651"/>
            <a:ext cx="1660677" cy="553998"/>
          </a:xfrm>
          <a:prstGeom prst="rect">
            <a:avLst/>
          </a:prstGeom>
          <a:noFill/>
        </p:spPr>
        <p:txBody>
          <a:bodyPr wrap="square" rtlCol="0">
            <a:spAutoFit/>
          </a:bodyPr>
          <a:lstStyle/>
          <a:p>
            <a:r>
              <a:rPr lang="en-US" sz="1000" b="1" dirty="0">
                <a:solidFill>
                  <a:srgbClr val="707070"/>
                </a:solidFill>
              </a:rPr>
              <a:t>A rapid drop in salinity occurred as flooding </a:t>
            </a:r>
          </a:p>
          <a:p>
            <a:r>
              <a:rPr lang="en-US" sz="1000" b="1" dirty="0">
                <a:solidFill>
                  <a:srgbClr val="707070"/>
                </a:solidFill>
              </a:rPr>
              <a:t>took place after Matthew</a:t>
            </a:r>
          </a:p>
        </p:txBody>
      </p:sp>
      <p:cxnSp>
        <p:nvCxnSpPr>
          <p:cNvPr id="17" name="Curved Connector 34">
            <a:extLst>
              <a:ext uri="{FF2B5EF4-FFF2-40B4-BE49-F238E27FC236}">
                <a16:creationId xmlns:a16="http://schemas.microsoft.com/office/drawing/2014/main" id="{B63FA670-6887-42E2-8C83-0630D97BDF59}"/>
              </a:ext>
            </a:extLst>
          </p:cNvPr>
          <p:cNvCxnSpPr>
            <a:cxnSpLocks/>
          </p:cNvCxnSpPr>
          <p:nvPr/>
        </p:nvCxnSpPr>
        <p:spPr>
          <a:xfrm flipV="1">
            <a:off x="762000" y="5407751"/>
            <a:ext cx="330079" cy="217345"/>
          </a:xfrm>
          <a:prstGeom prst="curvedConnector3">
            <a:avLst>
              <a:gd name="adj1" fmla="val 32686"/>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42E7AF-C037-4D28-96C2-90D7A5882318}"/>
              </a:ext>
            </a:extLst>
          </p:cNvPr>
          <p:cNvSpPr txBox="1"/>
          <p:nvPr/>
        </p:nvSpPr>
        <p:spPr>
          <a:xfrm>
            <a:off x="4651256" y="5759623"/>
            <a:ext cx="2122161" cy="400110"/>
          </a:xfrm>
          <a:prstGeom prst="rect">
            <a:avLst/>
          </a:prstGeom>
          <a:noFill/>
        </p:spPr>
        <p:txBody>
          <a:bodyPr wrap="square" rtlCol="0">
            <a:spAutoFit/>
          </a:bodyPr>
          <a:lstStyle/>
          <a:p>
            <a:r>
              <a:rPr lang="en-US" sz="1000" b="1" dirty="0">
                <a:solidFill>
                  <a:srgbClr val="707070"/>
                </a:solidFill>
              </a:rPr>
              <a:t>The regular diurnal cycle of dissolved oxygen was compressed</a:t>
            </a:r>
          </a:p>
        </p:txBody>
      </p:sp>
      <p:cxnSp>
        <p:nvCxnSpPr>
          <p:cNvPr id="23" name="Curved Connector 34">
            <a:extLst>
              <a:ext uri="{FF2B5EF4-FFF2-40B4-BE49-F238E27FC236}">
                <a16:creationId xmlns:a16="http://schemas.microsoft.com/office/drawing/2014/main" id="{56F1B774-E932-4704-8C64-5199AC867606}"/>
              </a:ext>
            </a:extLst>
          </p:cNvPr>
          <p:cNvCxnSpPr>
            <a:cxnSpLocks/>
          </p:cNvCxnSpPr>
          <p:nvPr/>
        </p:nvCxnSpPr>
        <p:spPr>
          <a:xfrm rot="16200000" flipV="1">
            <a:off x="4825149" y="5517299"/>
            <a:ext cx="477370" cy="121232"/>
          </a:xfrm>
          <a:prstGeom prst="curvedConnector3">
            <a:avLst>
              <a:gd name="adj1" fmla="val 50000"/>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t>Saundra Upchurch, Research Biologist
e: UpchurchS@dnr.sc.gov
p: 843-953-9223</a:t>
            </a:r>
          </a:p>
        </p:txBody>
      </p:sp>
      <p:sp>
        <p:nvSpPr>
          <p:cNvPr id="3" name="txt_nerr_data"/>
          <p:cNvSpPr>
            <a:spLocks noGrp="1"/>
          </p:cNvSpPr>
          <p:nvPr>
            <p:ph type="body" sz="quarter" idx="22"/>
          </p:nvPr>
        </p:nvSpPr>
        <p:spPr>
          <a:xfrm>
            <a:off x="273050" y="6414641"/>
            <a:ext cx="3749040" cy="640080"/>
          </a:xfrm>
        </p:spPr>
        <p:txBody>
          <a:bodyPr/>
          <a:lstStyle/>
          <a:p>
            <a:r>
              <a:rPr dirty="0"/>
              <a:t>Visit </a:t>
            </a:r>
            <a:r>
              <a:rPr b="1" u="sng" dirty="0">
                <a:solidFill>
                  <a:srgbClr val="AEBA41"/>
                </a:solidFill>
              </a:rPr>
              <a:t>www.nerrsdata.org </a:t>
            </a:r>
            <a:r>
              <a:rPr dirty="0"/>
              <a:t>to view and download weather and water quality data from Ace Basin NERR.</a:t>
            </a:r>
          </a:p>
        </p:txBody>
      </p:sp>
      <p:sp>
        <p:nvSpPr>
          <p:cNvPr id="4" name="txt_explore"/>
          <p:cNvSpPr>
            <a:spLocks noGrp="1"/>
          </p:cNvSpPr>
          <p:nvPr>
            <p:ph type="body" sz="quarter" idx="23"/>
          </p:nvPr>
        </p:nvSpPr>
        <p:spPr>
          <a:xfrm>
            <a:off x="273050" y="7684072"/>
            <a:ext cx="4114800" cy="914400"/>
          </a:xfrm>
        </p:spPr>
        <p:txBody>
          <a:bodyPr/>
          <a:lstStyle/>
          <a:p>
            <a:r>
              <a:rPr dirty="0"/>
              <a:t>Interested in learning more? Visit </a:t>
            </a:r>
            <a:r>
              <a:rPr b="1" u="sng" dirty="0">
                <a:solidFill>
                  <a:srgbClr val="AEBA41"/>
                </a:solidFill>
              </a:rPr>
              <a:t>www.dnr.sc.gov/marine/NERR/index.html</a:t>
            </a:r>
            <a:r>
              <a:rPr dirty="0"/>
              <a:t>.
For video, news updates, and online storm data and prediction visualization tools, check out our Storm Story Map at</a:t>
            </a:r>
            <a:r>
              <a:rPr b="1" u="sng" dirty="0">
                <a:solidFill>
                  <a:srgbClr val="AEBA41"/>
                </a:solidFill>
              </a:rPr>
              <a:t> www.storm storymap.url</a:t>
            </a:r>
            <a:r>
              <a:rPr dirty="0"/>
              <a:t>.</a:t>
            </a:r>
          </a:p>
        </p:txBody>
      </p:sp>
      <p:sp>
        <p:nvSpPr>
          <p:cNvPr id="5" name="txt_social_handle"/>
          <p:cNvSpPr>
            <a:spLocks noGrp="1"/>
          </p:cNvSpPr>
          <p:nvPr>
            <p:ph type="body" sz="quarter" idx="13"/>
          </p:nvPr>
        </p:nvSpPr>
        <p:spPr>
          <a:xfrm>
            <a:off x="5725154" y="9122680"/>
            <a:ext cx="1828800" cy="228600"/>
          </a:xfrm>
        </p:spPr>
        <p:txBody>
          <a:bodyPr/>
          <a:lstStyle/>
          <a:p>
            <a:r>
              <a:t>@estuaries</a:t>
            </a:r>
          </a:p>
        </p:txBody>
      </p:sp>
      <p:pic>
        <p:nvPicPr>
          <p:cNvPr id="6" name="img_nerr_1"/>
          <p:cNvPicPr>
            <a:picLocks noGrp="1"/>
          </p:cNvPicPr>
          <p:nvPr>
            <p:ph type="pic" sz="quarter" idx="19"/>
          </p:nvPr>
        </p:nvPicPr>
        <p:blipFill>
          <a:blip r:embed="rId2" cstate="print"/>
          <a:stretch>
            <a:fillRect/>
          </a:stretch>
        </p:blipFill>
        <p:spPr>
          <a:xfrm>
            <a:off x="4672965" y="0"/>
            <a:ext cx="3108960" cy="2194560"/>
          </a:xfrm>
          <a:prstGeom prst="rect">
            <a:avLst/>
          </a:prstGeom>
        </p:spPr>
      </p:pic>
      <p:pic>
        <p:nvPicPr>
          <p:cNvPr id="7" name="img_nerr_2"/>
          <p:cNvPicPr>
            <a:picLocks noGrp="1"/>
          </p:cNvPicPr>
          <p:nvPr>
            <p:ph type="pic" sz="quarter" idx="20"/>
          </p:nvPr>
        </p:nvPicPr>
        <p:blipFill>
          <a:blip r:embed="rId3" cstate="print"/>
          <a:stretch>
            <a:fillRect/>
          </a:stretch>
        </p:blipFill>
        <p:spPr>
          <a:xfrm>
            <a:off x="4675197" y="2188210"/>
            <a:ext cx="3108960" cy="2377440"/>
          </a:xfrm>
          <a:prstGeom prst="rect">
            <a:avLst/>
          </a:prstGeom>
        </p:spPr>
      </p:pic>
      <p:pic>
        <p:nvPicPr>
          <p:cNvPr id="8" name="img_nerr_3"/>
          <p:cNvPicPr>
            <a:picLocks noGrp="1"/>
          </p:cNvPicPr>
          <p:nvPr>
            <p:ph type="pic" sz="quarter" idx="24"/>
          </p:nvPr>
        </p:nvPicPr>
        <p:blipFill>
          <a:blip r:embed="rId4" cstate="print"/>
          <a:stretch>
            <a:fillRect/>
          </a:stretch>
        </p:blipFill>
        <p:spPr>
          <a:xfrm>
            <a:off x="4672965" y="4552950"/>
            <a:ext cx="3108960" cy="2286000"/>
          </a:xfrm>
          <a:prstGeom prst="rect">
            <a:avLst/>
          </a:prstGeom>
        </p:spPr>
      </p:pic>
      <p:pic>
        <p:nvPicPr>
          <p:cNvPr id="9" name="img_nerr_4"/>
          <p:cNvPicPr>
            <a:picLocks noGrp="1"/>
          </p:cNvPicPr>
          <p:nvPr>
            <p:ph type="pic" sz="quarter" idx="21"/>
          </p:nvPr>
        </p:nvPicPr>
        <p:blipFill>
          <a:blip r:embed="rId5" cstate="print"/>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4226</TotalTime>
  <Words>1356</Words>
  <Application>Microsoft Office PowerPoint</Application>
  <PresentationFormat>Custom</PresentationFormat>
  <Paragraphs>159</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Flynn</dc:creator>
  <cp:lastModifiedBy>Amanda Flynn</cp:lastModifiedBy>
  <cp:revision>138</cp:revision>
  <dcterms:created xsi:type="dcterms:W3CDTF">2021-12-21T14:21:49Z</dcterms:created>
  <dcterms:modified xsi:type="dcterms:W3CDTF">2022-05-27T13:13:00Z</dcterms:modified>
</cp:coreProperties>
</file>